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64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850" y="62"/>
      </p:cViewPr>
      <p:guideLst>
        <p:guide orient="horz" pos="2864"/>
        <p:guide pos="218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-3175"/>
            <a:ext cx="12204700" cy="686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125538"/>
            <a:ext cx="9211733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351088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/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/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/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8351" cy="686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/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4.png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jpeg"/><Relationship Id="rId8" Type="http://schemas.openxmlformats.org/officeDocument/2006/relationships/image" Target="../media/image22.jpeg"/><Relationship Id="rId7" Type="http://schemas.openxmlformats.org/officeDocument/2006/relationships/image" Target="../media/image21.jpeg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34.jpeg"/><Relationship Id="rId2" Type="http://schemas.openxmlformats.org/officeDocument/2006/relationships/image" Target="../media/image16.png"/><Relationship Id="rId19" Type="http://schemas.openxmlformats.org/officeDocument/2006/relationships/image" Target="../media/image33.jpeg"/><Relationship Id="rId18" Type="http://schemas.openxmlformats.org/officeDocument/2006/relationships/image" Target="../media/image32.jpeg"/><Relationship Id="rId17" Type="http://schemas.openxmlformats.org/officeDocument/2006/relationships/image" Target="../media/image31.png"/><Relationship Id="rId16" Type="http://schemas.openxmlformats.org/officeDocument/2006/relationships/image" Target="../media/image30.png"/><Relationship Id="rId15" Type="http://schemas.openxmlformats.org/officeDocument/2006/relationships/image" Target="../media/image29.png"/><Relationship Id="rId14" Type="http://schemas.openxmlformats.org/officeDocument/2006/relationships/image" Target="../media/image28.jpeg"/><Relationship Id="rId13" Type="http://schemas.openxmlformats.org/officeDocument/2006/relationships/image" Target="../media/image27.png"/><Relationship Id="rId12" Type="http://schemas.openxmlformats.org/officeDocument/2006/relationships/image" Target="../media/image26.jpeg"/><Relationship Id="rId11" Type="http://schemas.openxmlformats.org/officeDocument/2006/relationships/image" Target="../media/image25.jpeg"/><Relationship Id="rId10" Type="http://schemas.openxmlformats.org/officeDocument/2006/relationships/image" Target="../media/image24.jpeg"/><Relationship Id="rId1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png"/><Relationship Id="rId8" Type="http://schemas.openxmlformats.org/officeDocument/2006/relationships/image" Target="../media/image42.png"/><Relationship Id="rId7" Type="http://schemas.openxmlformats.org/officeDocument/2006/relationships/image" Target="../media/image41.png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46.png"/><Relationship Id="rId11" Type="http://schemas.openxmlformats.org/officeDocument/2006/relationships/image" Target="../media/image45.png"/><Relationship Id="rId10" Type="http://schemas.openxmlformats.org/officeDocument/2006/relationships/image" Target="../media/image44.png"/><Relationship Id="rId1" Type="http://schemas.openxmlformats.org/officeDocument/2006/relationships/image" Target="../media/image35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png"/><Relationship Id="rId8" Type="http://schemas.openxmlformats.org/officeDocument/2006/relationships/image" Target="../media/image54.png"/><Relationship Id="rId7" Type="http://schemas.openxmlformats.org/officeDocument/2006/relationships/image" Target="../media/image53.png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6" Type="http://schemas.openxmlformats.org/officeDocument/2006/relationships/slideLayout" Target="../slideLayouts/slideLayout7.xml"/><Relationship Id="rId15" Type="http://schemas.openxmlformats.org/officeDocument/2006/relationships/image" Target="../media/image61.jpeg"/><Relationship Id="rId14" Type="http://schemas.openxmlformats.org/officeDocument/2006/relationships/image" Target="../media/image60.png"/><Relationship Id="rId13" Type="http://schemas.openxmlformats.org/officeDocument/2006/relationships/image" Target="../media/image59.png"/><Relationship Id="rId12" Type="http://schemas.openxmlformats.org/officeDocument/2006/relationships/image" Target="../media/image58.png"/><Relationship Id="rId11" Type="http://schemas.openxmlformats.org/officeDocument/2006/relationships/image" Target="../media/image57.png"/><Relationship Id="rId10" Type="http://schemas.openxmlformats.org/officeDocument/2006/relationships/image" Target="../media/image56.png"/><Relationship Id="rId1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70.png"/><Relationship Id="rId8" Type="http://schemas.openxmlformats.org/officeDocument/2006/relationships/image" Target="../media/image69.png"/><Relationship Id="rId7" Type="http://schemas.openxmlformats.org/officeDocument/2006/relationships/image" Target="../media/image68.png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72.jpeg"/><Relationship Id="rId10" Type="http://schemas.openxmlformats.org/officeDocument/2006/relationships/image" Target="../media/image71.png"/><Relationship Id="rId1" Type="http://schemas.openxmlformats.org/officeDocument/2006/relationships/image" Target="../media/image6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4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image" Target="../media/image7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image" Target="../media/image7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4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3.jpeg"/><Relationship Id="rId8" Type="http://schemas.openxmlformats.org/officeDocument/2006/relationships/image" Target="../media/image92.png"/><Relationship Id="rId7" Type="http://schemas.openxmlformats.org/officeDocument/2006/relationships/image" Target="../media/image91.png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94.jpeg"/><Relationship Id="rId1" Type="http://schemas.openxmlformats.org/officeDocument/2006/relationships/image" Target="../media/image85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8.png"/><Relationship Id="rId3" Type="http://schemas.openxmlformats.org/officeDocument/2006/relationships/image" Target="../media/image97.png"/><Relationship Id="rId2" Type="http://schemas.openxmlformats.org/officeDocument/2006/relationships/image" Target="../media/image96.jpeg"/><Relationship Id="rId1" Type="http://schemas.openxmlformats.org/officeDocument/2006/relationships/image" Target="../media/image9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1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106.jpeg"/><Relationship Id="rId4" Type="http://schemas.openxmlformats.org/officeDocument/2006/relationships/image" Target="../media/image105.png"/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062460" cy="6858000"/>
            <a:chOff x="0" y="0"/>
            <a:chExt cx="12062460" cy="685800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35" y="0"/>
              <a:ext cx="6906641" cy="68579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34" cy="68579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07276" y="0"/>
              <a:ext cx="9525" cy="68579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432560" y="134620"/>
              <a:ext cx="10629265" cy="2548890"/>
            </a:xfrm>
            <a:custGeom>
              <a:avLst/>
              <a:gdLst/>
              <a:ahLst/>
              <a:cxnLst/>
              <a:rect l="l" t="t" r="r" b="b"/>
              <a:pathLst>
                <a:path w="10629265" h="2548890">
                  <a:moveTo>
                    <a:pt x="10204323" y="0"/>
                  </a:moveTo>
                  <a:lnTo>
                    <a:pt x="424815" y="0"/>
                  </a:lnTo>
                  <a:lnTo>
                    <a:pt x="378513" y="2491"/>
                  </a:lnTo>
                  <a:lnTo>
                    <a:pt x="333659" y="9794"/>
                  </a:lnTo>
                  <a:lnTo>
                    <a:pt x="290510" y="21649"/>
                  </a:lnTo>
                  <a:lnTo>
                    <a:pt x="249327" y="37798"/>
                  </a:lnTo>
                  <a:lnTo>
                    <a:pt x="210368" y="57982"/>
                  </a:lnTo>
                  <a:lnTo>
                    <a:pt x="173891" y="81942"/>
                  </a:lnTo>
                  <a:lnTo>
                    <a:pt x="140155" y="109419"/>
                  </a:lnTo>
                  <a:lnTo>
                    <a:pt x="109419" y="140155"/>
                  </a:lnTo>
                  <a:lnTo>
                    <a:pt x="81942" y="173891"/>
                  </a:lnTo>
                  <a:lnTo>
                    <a:pt x="57982" y="210368"/>
                  </a:lnTo>
                  <a:lnTo>
                    <a:pt x="37798" y="249327"/>
                  </a:lnTo>
                  <a:lnTo>
                    <a:pt x="21649" y="290510"/>
                  </a:lnTo>
                  <a:lnTo>
                    <a:pt x="9794" y="333659"/>
                  </a:lnTo>
                  <a:lnTo>
                    <a:pt x="2491" y="378513"/>
                  </a:lnTo>
                  <a:lnTo>
                    <a:pt x="0" y="424814"/>
                  </a:lnTo>
                  <a:lnTo>
                    <a:pt x="0" y="2123693"/>
                  </a:lnTo>
                  <a:lnTo>
                    <a:pt x="2491" y="2169973"/>
                  </a:lnTo>
                  <a:lnTo>
                    <a:pt x="9794" y="2214811"/>
                  </a:lnTo>
                  <a:lnTo>
                    <a:pt x="21649" y="2257949"/>
                  </a:lnTo>
                  <a:lnTo>
                    <a:pt x="37798" y="2299126"/>
                  </a:lnTo>
                  <a:lnTo>
                    <a:pt x="57982" y="2338084"/>
                  </a:lnTo>
                  <a:lnTo>
                    <a:pt x="81942" y="2374562"/>
                  </a:lnTo>
                  <a:lnTo>
                    <a:pt x="109419" y="2408302"/>
                  </a:lnTo>
                  <a:lnTo>
                    <a:pt x="140155" y="2439045"/>
                  </a:lnTo>
                  <a:lnTo>
                    <a:pt x="173891" y="2466529"/>
                  </a:lnTo>
                  <a:lnTo>
                    <a:pt x="210368" y="2490498"/>
                  </a:lnTo>
                  <a:lnTo>
                    <a:pt x="249327" y="2510690"/>
                  </a:lnTo>
                  <a:lnTo>
                    <a:pt x="290510" y="2526846"/>
                  </a:lnTo>
                  <a:lnTo>
                    <a:pt x="333659" y="2538708"/>
                  </a:lnTo>
                  <a:lnTo>
                    <a:pt x="378513" y="2546015"/>
                  </a:lnTo>
                  <a:lnTo>
                    <a:pt x="424815" y="2548508"/>
                  </a:lnTo>
                  <a:lnTo>
                    <a:pt x="10204323" y="2548508"/>
                  </a:lnTo>
                  <a:lnTo>
                    <a:pt x="10250600" y="2546015"/>
                  </a:lnTo>
                  <a:lnTo>
                    <a:pt x="10295434" y="2538708"/>
                  </a:lnTo>
                  <a:lnTo>
                    <a:pt x="10338565" y="2526846"/>
                  </a:lnTo>
                  <a:lnTo>
                    <a:pt x="10379733" y="2510690"/>
                  </a:lnTo>
                  <a:lnTo>
                    <a:pt x="10418680" y="2490498"/>
                  </a:lnTo>
                  <a:lnTo>
                    <a:pt x="10455146" y="2466529"/>
                  </a:lnTo>
                  <a:lnTo>
                    <a:pt x="10488874" y="2439045"/>
                  </a:lnTo>
                  <a:lnTo>
                    <a:pt x="10519604" y="2408302"/>
                  </a:lnTo>
                  <a:lnTo>
                    <a:pt x="10547076" y="2374562"/>
                  </a:lnTo>
                  <a:lnTo>
                    <a:pt x="10571033" y="2338084"/>
                  </a:lnTo>
                  <a:lnTo>
                    <a:pt x="10591214" y="2299126"/>
                  </a:lnTo>
                  <a:lnTo>
                    <a:pt x="10607362" y="2257949"/>
                  </a:lnTo>
                  <a:lnTo>
                    <a:pt x="10619216" y="2214811"/>
                  </a:lnTo>
                  <a:lnTo>
                    <a:pt x="10626519" y="2169973"/>
                  </a:lnTo>
                  <a:lnTo>
                    <a:pt x="10629011" y="2123693"/>
                  </a:lnTo>
                  <a:lnTo>
                    <a:pt x="10629011" y="424814"/>
                  </a:lnTo>
                  <a:lnTo>
                    <a:pt x="10626519" y="378513"/>
                  </a:lnTo>
                  <a:lnTo>
                    <a:pt x="10619216" y="333659"/>
                  </a:lnTo>
                  <a:lnTo>
                    <a:pt x="10607362" y="290510"/>
                  </a:lnTo>
                  <a:lnTo>
                    <a:pt x="10591214" y="249327"/>
                  </a:lnTo>
                  <a:lnTo>
                    <a:pt x="10571033" y="210368"/>
                  </a:lnTo>
                  <a:lnTo>
                    <a:pt x="10547076" y="173891"/>
                  </a:lnTo>
                  <a:lnTo>
                    <a:pt x="10519604" y="140155"/>
                  </a:lnTo>
                  <a:lnTo>
                    <a:pt x="10488874" y="109419"/>
                  </a:lnTo>
                  <a:lnTo>
                    <a:pt x="10455146" y="81942"/>
                  </a:lnTo>
                  <a:lnTo>
                    <a:pt x="10418680" y="57982"/>
                  </a:lnTo>
                  <a:lnTo>
                    <a:pt x="10379733" y="37798"/>
                  </a:lnTo>
                  <a:lnTo>
                    <a:pt x="10338565" y="21649"/>
                  </a:lnTo>
                  <a:lnTo>
                    <a:pt x="10295434" y="9794"/>
                  </a:lnTo>
                  <a:lnTo>
                    <a:pt x="10250600" y="2491"/>
                  </a:lnTo>
                  <a:lnTo>
                    <a:pt x="10204323" y="0"/>
                  </a:lnTo>
                  <a:close/>
                </a:path>
              </a:pathLst>
            </a:custGeom>
            <a:solidFill>
              <a:srgbClr val="666666">
                <a:alpha val="4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4500" y="1582419"/>
              <a:ext cx="5897880" cy="13462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4819" y="1582419"/>
              <a:ext cx="3279139" cy="13462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53880" y="1582419"/>
              <a:ext cx="2326639" cy="13462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83839" y="1013205"/>
              <a:ext cx="3960114" cy="7458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46898" y="1013586"/>
              <a:ext cx="2748406" cy="7317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35758" y="1944751"/>
              <a:ext cx="4905375" cy="54190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19060" y="1944751"/>
              <a:ext cx="2458466" cy="45351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867392" y="1946529"/>
              <a:ext cx="1497837" cy="44932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603494" y="2898901"/>
              <a:ext cx="6458585" cy="2085339"/>
            </a:xfrm>
            <a:custGeom>
              <a:avLst/>
              <a:gdLst/>
              <a:ahLst/>
              <a:cxnLst/>
              <a:rect l="l" t="t" r="r" b="b"/>
              <a:pathLst>
                <a:path w="6458584" h="2085339">
                  <a:moveTo>
                    <a:pt x="6110858" y="0"/>
                  </a:moveTo>
                  <a:lnTo>
                    <a:pt x="347471" y="0"/>
                  </a:lnTo>
                  <a:lnTo>
                    <a:pt x="300323" y="3172"/>
                  </a:lnTo>
                  <a:lnTo>
                    <a:pt x="255102" y="12413"/>
                  </a:lnTo>
                  <a:lnTo>
                    <a:pt x="212222" y="27308"/>
                  </a:lnTo>
                  <a:lnTo>
                    <a:pt x="172099" y="47446"/>
                  </a:lnTo>
                  <a:lnTo>
                    <a:pt x="135144" y="72411"/>
                  </a:lnTo>
                  <a:lnTo>
                    <a:pt x="101774" y="101790"/>
                  </a:lnTo>
                  <a:lnTo>
                    <a:pt x="72402" y="135170"/>
                  </a:lnTo>
                  <a:lnTo>
                    <a:pt x="47441" y="172136"/>
                  </a:lnTo>
                  <a:lnTo>
                    <a:pt x="27306" y="212276"/>
                  </a:lnTo>
                  <a:lnTo>
                    <a:pt x="12412" y="255175"/>
                  </a:lnTo>
                  <a:lnTo>
                    <a:pt x="3172" y="300421"/>
                  </a:lnTo>
                  <a:lnTo>
                    <a:pt x="0" y="347599"/>
                  </a:lnTo>
                  <a:lnTo>
                    <a:pt x="0" y="1737741"/>
                  </a:lnTo>
                  <a:lnTo>
                    <a:pt x="3172" y="1784918"/>
                  </a:lnTo>
                  <a:lnTo>
                    <a:pt x="12412" y="1830164"/>
                  </a:lnTo>
                  <a:lnTo>
                    <a:pt x="27306" y="1873063"/>
                  </a:lnTo>
                  <a:lnTo>
                    <a:pt x="47441" y="1913203"/>
                  </a:lnTo>
                  <a:lnTo>
                    <a:pt x="72402" y="1950169"/>
                  </a:lnTo>
                  <a:lnTo>
                    <a:pt x="101774" y="1983549"/>
                  </a:lnTo>
                  <a:lnTo>
                    <a:pt x="135144" y="2012928"/>
                  </a:lnTo>
                  <a:lnTo>
                    <a:pt x="172099" y="2037893"/>
                  </a:lnTo>
                  <a:lnTo>
                    <a:pt x="212222" y="2058031"/>
                  </a:lnTo>
                  <a:lnTo>
                    <a:pt x="255102" y="2072926"/>
                  </a:lnTo>
                  <a:lnTo>
                    <a:pt x="300323" y="2082167"/>
                  </a:lnTo>
                  <a:lnTo>
                    <a:pt x="347471" y="2085340"/>
                  </a:lnTo>
                  <a:lnTo>
                    <a:pt x="6110858" y="2085340"/>
                  </a:lnTo>
                  <a:lnTo>
                    <a:pt x="6158036" y="2082167"/>
                  </a:lnTo>
                  <a:lnTo>
                    <a:pt x="6203282" y="2072926"/>
                  </a:lnTo>
                  <a:lnTo>
                    <a:pt x="6246181" y="2058031"/>
                  </a:lnTo>
                  <a:lnTo>
                    <a:pt x="6286321" y="2037893"/>
                  </a:lnTo>
                  <a:lnTo>
                    <a:pt x="6323287" y="2012928"/>
                  </a:lnTo>
                  <a:lnTo>
                    <a:pt x="6356667" y="1983549"/>
                  </a:lnTo>
                  <a:lnTo>
                    <a:pt x="6386046" y="1950169"/>
                  </a:lnTo>
                  <a:lnTo>
                    <a:pt x="6411011" y="1913203"/>
                  </a:lnTo>
                  <a:lnTo>
                    <a:pt x="6431149" y="1873063"/>
                  </a:lnTo>
                  <a:lnTo>
                    <a:pt x="6446044" y="1830164"/>
                  </a:lnTo>
                  <a:lnTo>
                    <a:pt x="6455285" y="1784918"/>
                  </a:lnTo>
                  <a:lnTo>
                    <a:pt x="6458458" y="1737741"/>
                  </a:lnTo>
                  <a:lnTo>
                    <a:pt x="6458458" y="347599"/>
                  </a:lnTo>
                  <a:lnTo>
                    <a:pt x="6455285" y="300421"/>
                  </a:lnTo>
                  <a:lnTo>
                    <a:pt x="6446044" y="255175"/>
                  </a:lnTo>
                  <a:lnTo>
                    <a:pt x="6431149" y="212276"/>
                  </a:lnTo>
                  <a:lnTo>
                    <a:pt x="6411011" y="172136"/>
                  </a:lnTo>
                  <a:lnTo>
                    <a:pt x="6386046" y="135170"/>
                  </a:lnTo>
                  <a:lnTo>
                    <a:pt x="6356667" y="101790"/>
                  </a:lnTo>
                  <a:lnTo>
                    <a:pt x="6323287" y="72411"/>
                  </a:lnTo>
                  <a:lnTo>
                    <a:pt x="6286321" y="47446"/>
                  </a:lnTo>
                  <a:lnTo>
                    <a:pt x="6246181" y="27308"/>
                  </a:lnTo>
                  <a:lnTo>
                    <a:pt x="6203282" y="12413"/>
                  </a:lnTo>
                  <a:lnTo>
                    <a:pt x="6158036" y="3172"/>
                  </a:lnTo>
                  <a:lnTo>
                    <a:pt x="6110858" y="0"/>
                  </a:lnTo>
                  <a:close/>
                </a:path>
              </a:pathLst>
            </a:custGeom>
            <a:solidFill>
              <a:srgbClr val="E6EEFA">
                <a:alpha val="65881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6096000" y="3227070"/>
            <a:ext cx="529209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dirty="0">
                <a:solidFill>
                  <a:srgbClr val="1E62BC"/>
                </a:solidFill>
                <a:latin typeface="Cambria" panose="02040503050406030204"/>
                <a:cs typeface="Cambria" panose="02040503050406030204"/>
              </a:rPr>
              <a:t>Oleh :</a:t>
            </a:r>
            <a:r>
              <a:rPr sz="2400" dirty="0">
                <a:solidFill>
                  <a:srgbClr val="1E62BC"/>
                </a:solidFill>
                <a:latin typeface="Cambria" panose="02040503050406030204"/>
                <a:cs typeface="Cambria" panose="02040503050406030204"/>
              </a:rPr>
              <a:t>Niken</a:t>
            </a:r>
            <a:r>
              <a:rPr sz="2400" spc="-70" dirty="0">
                <a:solidFill>
                  <a:srgbClr val="1E62BC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2400" spc="-20" dirty="0">
                <a:solidFill>
                  <a:srgbClr val="1E62BC"/>
                </a:solidFill>
                <a:latin typeface="Cambria" panose="02040503050406030204"/>
                <a:cs typeface="Cambria" panose="02040503050406030204"/>
              </a:rPr>
              <a:t>Pujirahayu, </a:t>
            </a:r>
            <a:r>
              <a:rPr sz="2400" dirty="0">
                <a:solidFill>
                  <a:srgbClr val="1E62BC"/>
                </a:solidFill>
                <a:latin typeface="Cambria" panose="02040503050406030204"/>
                <a:cs typeface="Cambria" panose="02040503050406030204"/>
              </a:rPr>
              <a:t>S.</a:t>
            </a:r>
            <a:r>
              <a:rPr sz="2400" spc="-35" dirty="0">
                <a:solidFill>
                  <a:srgbClr val="1E62BC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solidFill>
                  <a:srgbClr val="1E62BC"/>
                </a:solidFill>
                <a:latin typeface="Cambria" panose="02040503050406030204"/>
                <a:cs typeface="Cambria" panose="02040503050406030204"/>
              </a:rPr>
              <a:t>Hut.,</a:t>
            </a:r>
            <a:r>
              <a:rPr sz="2400" spc="-35" dirty="0">
                <a:solidFill>
                  <a:srgbClr val="1E62BC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2400" spc="-85" dirty="0">
                <a:solidFill>
                  <a:srgbClr val="1E62BC"/>
                </a:solidFill>
                <a:latin typeface="Cambria" panose="02040503050406030204"/>
                <a:cs typeface="Cambria" panose="02040503050406030204"/>
              </a:rPr>
              <a:t>MP.,</a:t>
            </a:r>
            <a:r>
              <a:rPr sz="2400" spc="-45" dirty="0">
                <a:solidFill>
                  <a:srgbClr val="1E62BC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solidFill>
                  <a:srgbClr val="1E62BC"/>
                </a:solidFill>
                <a:latin typeface="Cambria" panose="02040503050406030204"/>
                <a:cs typeface="Cambria" panose="02040503050406030204"/>
              </a:rPr>
              <a:t>Ph.</a:t>
            </a:r>
            <a:r>
              <a:rPr sz="2400" spc="-35" dirty="0">
                <a:solidFill>
                  <a:srgbClr val="1E62BC"/>
                </a:solidFill>
                <a:latin typeface="Cambria" panose="02040503050406030204"/>
                <a:cs typeface="Cambria" panose="02040503050406030204"/>
              </a:rPr>
              <a:t> </a:t>
            </a:r>
            <a:r>
              <a:rPr sz="2400" spc="-25" dirty="0">
                <a:solidFill>
                  <a:srgbClr val="1E62BC"/>
                </a:solidFill>
                <a:latin typeface="Cambria" panose="02040503050406030204"/>
                <a:cs typeface="Cambria" panose="02040503050406030204"/>
              </a:rPr>
              <a:t>D.</a:t>
            </a:r>
            <a:endParaRPr sz="2400">
              <a:latin typeface="Cambria" panose="02040503050406030204"/>
              <a:cs typeface="Cambria" panose="02040503050406030204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906390" y="5348859"/>
            <a:ext cx="7155180" cy="443230"/>
          </a:xfrm>
          <a:custGeom>
            <a:avLst/>
            <a:gdLst/>
            <a:ahLst/>
            <a:cxnLst/>
            <a:rect l="l" t="t" r="r" b="b"/>
            <a:pathLst>
              <a:path w="7155180" h="443229">
                <a:moveTo>
                  <a:pt x="7081392" y="0"/>
                </a:moveTo>
                <a:lnTo>
                  <a:pt x="73787" y="0"/>
                </a:lnTo>
                <a:lnTo>
                  <a:pt x="45059" y="5814"/>
                </a:lnTo>
                <a:lnTo>
                  <a:pt x="21605" y="21653"/>
                </a:lnTo>
                <a:lnTo>
                  <a:pt x="5796" y="45112"/>
                </a:lnTo>
                <a:lnTo>
                  <a:pt x="0" y="73786"/>
                </a:lnTo>
                <a:lnTo>
                  <a:pt x="0" y="368947"/>
                </a:lnTo>
                <a:lnTo>
                  <a:pt x="5796" y="397670"/>
                </a:lnTo>
                <a:lnTo>
                  <a:pt x="21605" y="421124"/>
                </a:lnTo>
                <a:lnTo>
                  <a:pt x="45059" y="436936"/>
                </a:lnTo>
                <a:lnTo>
                  <a:pt x="73787" y="442734"/>
                </a:lnTo>
                <a:lnTo>
                  <a:pt x="7081392" y="442734"/>
                </a:lnTo>
                <a:lnTo>
                  <a:pt x="7110120" y="436936"/>
                </a:lnTo>
                <a:lnTo>
                  <a:pt x="7133574" y="421124"/>
                </a:lnTo>
                <a:lnTo>
                  <a:pt x="7149383" y="397670"/>
                </a:lnTo>
                <a:lnTo>
                  <a:pt x="7155180" y="368947"/>
                </a:lnTo>
                <a:lnTo>
                  <a:pt x="7155180" y="73786"/>
                </a:lnTo>
                <a:lnTo>
                  <a:pt x="7149383" y="45112"/>
                </a:lnTo>
                <a:lnTo>
                  <a:pt x="7133574" y="21653"/>
                </a:lnTo>
                <a:lnTo>
                  <a:pt x="7110120" y="5814"/>
                </a:lnTo>
                <a:lnTo>
                  <a:pt x="7081392" y="0"/>
                </a:lnTo>
                <a:close/>
              </a:path>
            </a:pathLst>
          </a:custGeom>
          <a:solidFill>
            <a:srgbClr val="D18D8A">
              <a:alpha val="4392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807966" y="3609022"/>
            <a:ext cx="7155179" cy="21313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3820" algn="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mbria" panose="02040503050406030204"/>
                <a:cs typeface="Cambria" panose="02040503050406030204"/>
              </a:rPr>
              <a:t>Jurusan</a:t>
            </a:r>
            <a:r>
              <a:rPr sz="2400" b="1" spc="-10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10" dirty="0">
                <a:latin typeface="Cambria" panose="02040503050406030204"/>
                <a:cs typeface="Cambria" panose="02040503050406030204"/>
              </a:rPr>
              <a:t>Kehutanan</a:t>
            </a:r>
            <a:endParaRPr sz="2400" dirty="0">
              <a:latin typeface="Cambria" panose="02040503050406030204"/>
              <a:cs typeface="Cambria" panose="02040503050406030204"/>
            </a:endParaRPr>
          </a:p>
          <a:p>
            <a:pPr marR="85725" algn="r">
              <a:lnSpc>
                <a:spcPct val="100000"/>
              </a:lnSpc>
            </a:pPr>
            <a:r>
              <a:rPr sz="2400" b="1" spc="-20" dirty="0">
                <a:latin typeface="Cambria" panose="02040503050406030204"/>
                <a:cs typeface="Cambria" panose="02040503050406030204"/>
              </a:rPr>
              <a:t>Fakultas</a:t>
            </a:r>
            <a:r>
              <a:rPr sz="2400" b="1" spc="-6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10" dirty="0">
                <a:latin typeface="Cambria" panose="02040503050406030204"/>
                <a:cs typeface="Cambria" panose="02040503050406030204"/>
              </a:rPr>
              <a:t>Kehutanan</a:t>
            </a:r>
            <a:r>
              <a:rPr sz="2400" b="1" spc="-6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dan</a:t>
            </a:r>
            <a:r>
              <a:rPr sz="2400" b="1" spc="-6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Ilmu</a:t>
            </a:r>
            <a:r>
              <a:rPr sz="2400" b="1" spc="-6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10" dirty="0">
                <a:latin typeface="Cambria" panose="02040503050406030204"/>
                <a:cs typeface="Cambria" panose="02040503050406030204"/>
              </a:rPr>
              <a:t>Lingkungan,</a:t>
            </a:r>
            <a:endParaRPr sz="2400" dirty="0">
              <a:latin typeface="Cambria" panose="02040503050406030204"/>
              <a:cs typeface="Cambria" panose="02040503050406030204"/>
            </a:endParaRPr>
          </a:p>
          <a:p>
            <a:pPr marR="85090" algn="r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latin typeface="Cambria" panose="02040503050406030204"/>
                <a:cs typeface="Cambria" panose="02040503050406030204"/>
              </a:rPr>
              <a:t>Universitas</a:t>
            </a:r>
            <a:r>
              <a:rPr sz="2400" b="1" spc="-8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Halu</a:t>
            </a:r>
            <a:r>
              <a:rPr sz="2400" b="1" spc="-6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20" dirty="0">
                <a:latin typeface="Cambria" panose="02040503050406030204"/>
                <a:cs typeface="Cambria" panose="02040503050406030204"/>
              </a:rPr>
              <a:t>Oleo</a:t>
            </a:r>
            <a:endParaRPr sz="2400" dirty="0">
              <a:latin typeface="Cambria" panose="02040503050406030204"/>
              <a:cs typeface="Cambria" panose="02040503050406030204"/>
            </a:endParaRPr>
          </a:p>
          <a:p>
            <a:pPr>
              <a:lnSpc>
                <a:spcPct val="100000"/>
              </a:lnSpc>
              <a:spcBef>
                <a:spcPts val="2625"/>
              </a:spcBef>
            </a:pPr>
            <a:endParaRPr sz="2400" dirty="0">
              <a:latin typeface="Cambria" panose="02040503050406030204"/>
              <a:cs typeface="Cambria" panose="02040503050406030204"/>
            </a:endParaRPr>
          </a:p>
          <a:p>
            <a:pPr marL="2164715">
              <a:lnSpc>
                <a:spcPct val="100000"/>
              </a:lnSpc>
            </a:pPr>
            <a:r>
              <a:rPr sz="2000" b="1" dirty="0">
                <a:latin typeface="Arial" panose="020B0604020202020204"/>
                <a:cs typeface="Arial" panose="020B0604020202020204"/>
              </a:rPr>
              <a:t>Diulas</a:t>
            </a:r>
            <a:r>
              <a:rPr sz="20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kembali</a:t>
            </a:r>
            <a:r>
              <a:rPr sz="20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oleh</a:t>
            </a:r>
            <a:r>
              <a:rPr sz="20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:</a:t>
            </a:r>
            <a:r>
              <a:rPr sz="20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10" dirty="0" err="1">
                <a:latin typeface="Arial" panose="020B0604020202020204"/>
                <a:cs typeface="Arial" panose="020B0604020202020204"/>
              </a:rPr>
              <a:t>Suwondo,</a:t>
            </a:r>
            <a:r>
              <a:rPr lang="en-US" sz="2000" b="1" spc="-10" dirty="0" err="1">
                <a:latin typeface="Arial" panose="020B0604020202020204"/>
                <a:cs typeface="Arial" panose="020B0604020202020204"/>
              </a:rPr>
              <a:t>S.E.,S.H</a:t>
            </a:r>
            <a:r>
              <a:rPr lang="en-US" sz="2000" b="1" spc="-10" dirty="0">
                <a:latin typeface="Arial" panose="020B0604020202020204"/>
                <a:cs typeface="Arial" panose="020B0604020202020204"/>
              </a:rPr>
              <a:t>.</a:t>
            </a:r>
            <a:endParaRPr sz="2000" dirty="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26" name="Content Placeholder 25" descr="haluoleo"/>
          <p:cNvPicPr>
            <a:picLocks noChangeAspect="1"/>
          </p:cNvPicPr>
          <p:nvPr>
            <p:ph idx="1"/>
          </p:nvPr>
        </p:nvPicPr>
        <p:blipFill>
          <a:blip r:embed="rId12"/>
          <a:stretch>
            <a:fillRect/>
          </a:stretch>
        </p:blipFill>
        <p:spPr>
          <a:xfrm>
            <a:off x="457200" y="3200400"/>
            <a:ext cx="5106035" cy="36207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084569" y="2509011"/>
            <a:ext cx="1718061" cy="143103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226577" y="4200123"/>
            <a:ext cx="5227955" cy="2284730"/>
            <a:chOff x="2226577" y="4200123"/>
            <a:chExt cx="5227955" cy="22847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26577" y="4200123"/>
              <a:ext cx="2309852" cy="2284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86711" y="4360608"/>
              <a:ext cx="1978533" cy="19537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4220" y="4291075"/>
              <a:ext cx="2900299" cy="2126869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18373" y="4315536"/>
            <a:ext cx="1742185" cy="199364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9320" y="609073"/>
            <a:ext cx="3514349" cy="250039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6123940" y="679704"/>
            <a:ext cx="2070735" cy="1429385"/>
            <a:chOff x="6123940" y="679704"/>
            <a:chExt cx="2070735" cy="1429385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23940" y="742061"/>
              <a:ext cx="1433194" cy="136690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42454" y="679704"/>
              <a:ext cx="751801" cy="1387983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579102" y="4315510"/>
            <a:ext cx="1601343" cy="204393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153794" y="2912745"/>
            <a:ext cx="8940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20" dirty="0">
                <a:latin typeface="Calibri" panose="020F0502020204030204"/>
                <a:cs typeface="Calibri" panose="020F0502020204030204"/>
              </a:rPr>
              <a:t>Madu</a:t>
            </a:r>
            <a:endParaRPr sz="2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10731" y="2109215"/>
            <a:ext cx="13646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 panose="020F0502020204030204"/>
                <a:cs typeface="Calibri" panose="020F0502020204030204"/>
              </a:rPr>
              <a:t>Bee</a:t>
            </a:r>
            <a:r>
              <a:rPr sz="2400" b="1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10" dirty="0">
                <a:latin typeface="Calibri" panose="020F0502020204030204"/>
                <a:cs typeface="Calibri" panose="020F0502020204030204"/>
              </a:rPr>
              <a:t>pollen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74060" y="6295072"/>
            <a:ext cx="8864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 panose="020F0502020204030204"/>
                <a:cs typeface="Calibri" panose="020F0502020204030204"/>
              </a:rPr>
              <a:t>Nektar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691244" y="1998598"/>
            <a:ext cx="23863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 panose="020F0502020204030204"/>
                <a:cs typeface="Calibri" panose="020F0502020204030204"/>
              </a:rPr>
              <a:t>Propolis</a:t>
            </a:r>
            <a:r>
              <a:rPr sz="2400" b="1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(bee</a:t>
            </a:r>
            <a:r>
              <a:rPr sz="2400" b="1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20" dirty="0">
                <a:latin typeface="Calibri" panose="020F0502020204030204"/>
                <a:cs typeface="Calibri" panose="020F0502020204030204"/>
              </a:rPr>
              <a:t>glue)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0809" y="6348729"/>
            <a:ext cx="2317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 panose="020F0502020204030204"/>
                <a:cs typeface="Calibri" panose="020F0502020204030204"/>
              </a:rPr>
              <a:t>Pollen/serbuk</a:t>
            </a:r>
            <a:r>
              <a:rPr sz="2400" b="1" spc="-8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20" dirty="0">
                <a:latin typeface="Calibri" panose="020F0502020204030204"/>
                <a:cs typeface="Calibri" panose="020F0502020204030204"/>
              </a:rPr>
              <a:t>sari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02551" y="6276022"/>
            <a:ext cx="39839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 panose="020F0502020204030204"/>
                <a:cs typeface="Calibri" panose="020F0502020204030204"/>
              </a:rPr>
              <a:t>exudat</a:t>
            </a:r>
            <a:r>
              <a:rPr sz="2400" b="1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pucuk</a:t>
            </a:r>
            <a:r>
              <a:rPr sz="2400" b="1" spc="-6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&amp;</a:t>
            </a:r>
            <a:r>
              <a:rPr sz="2400" b="1" spc="-8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getah</a:t>
            </a:r>
            <a:r>
              <a:rPr sz="2400" b="1" spc="-7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10" dirty="0">
                <a:latin typeface="Calibri" panose="020F0502020204030204"/>
                <a:cs typeface="Calibri" panose="020F0502020204030204"/>
              </a:rPr>
              <a:t>tanaman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76850" y="3704590"/>
            <a:ext cx="427355" cy="526415"/>
          </a:xfrm>
          <a:custGeom>
            <a:avLst/>
            <a:gdLst/>
            <a:ahLst/>
            <a:cxnLst/>
            <a:rect l="l" t="t" r="r" b="b"/>
            <a:pathLst>
              <a:path w="427354" h="526414">
                <a:moveTo>
                  <a:pt x="356678" y="88698"/>
                </a:moveTo>
                <a:lnTo>
                  <a:pt x="303864" y="109178"/>
                </a:lnTo>
                <a:lnTo>
                  <a:pt x="0" y="490601"/>
                </a:lnTo>
                <a:lnTo>
                  <a:pt x="44703" y="526161"/>
                </a:lnTo>
                <a:lnTo>
                  <a:pt x="348493" y="144937"/>
                </a:lnTo>
                <a:lnTo>
                  <a:pt x="356678" y="88698"/>
                </a:lnTo>
                <a:close/>
              </a:path>
              <a:path w="427354" h="526414">
                <a:moveTo>
                  <a:pt x="423486" y="26543"/>
                </a:moveTo>
                <a:lnTo>
                  <a:pt x="369697" y="26543"/>
                </a:lnTo>
                <a:lnTo>
                  <a:pt x="414400" y="62230"/>
                </a:lnTo>
                <a:lnTo>
                  <a:pt x="348493" y="144937"/>
                </a:lnTo>
                <a:lnTo>
                  <a:pt x="335152" y="236601"/>
                </a:lnTo>
                <a:lnTo>
                  <a:pt x="335762" y="247949"/>
                </a:lnTo>
                <a:lnTo>
                  <a:pt x="340502" y="257857"/>
                </a:lnTo>
                <a:lnTo>
                  <a:pt x="348601" y="265265"/>
                </a:lnTo>
                <a:lnTo>
                  <a:pt x="359283" y="269113"/>
                </a:lnTo>
                <a:lnTo>
                  <a:pt x="370629" y="268430"/>
                </a:lnTo>
                <a:lnTo>
                  <a:pt x="380523" y="263652"/>
                </a:lnTo>
                <a:lnTo>
                  <a:pt x="387893" y="255539"/>
                </a:lnTo>
                <a:lnTo>
                  <a:pt x="391667" y="244856"/>
                </a:lnTo>
                <a:lnTo>
                  <a:pt x="423486" y="26543"/>
                </a:lnTo>
                <a:close/>
              </a:path>
              <a:path w="427354" h="526414">
                <a:moveTo>
                  <a:pt x="386878" y="40259"/>
                </a:moveTo>
                <a:lnTo>
                  <a:pt x="363727" y="40259"/>
                </a:lnTo>
                <a:lnTo>
                  <a:pt x="402336" y="70993"/>
                </a:lnTo>
                <a:lnTo>
                  <a:pt x="356678" y="88698"/>
                </a:lnTo>
                <a:lnTo>
                  <a:pt x="348493" y="144937"/>
                </a:lnTo>
                <a:lnTo>
                  <a:pt x="414400" y="62230"/>
                </a:lnTo>
                <a:lnTo>
                  <a:pt x="386878" y="40259"/>
                </a:lnTo>
                <a:close/>
              </a:path>
              <a:path w="427354" h="526414">
                <a:moveTo>
                  <a:pt x="427354" y="0"/>
                </a:moveTo>
                <a:lnTo>
                  <a:pt x="196723" y="89535"/>
                </a:lnTo>
                <a:lnTo>
                  <a:pt x="187144" y="95648"/>
                </a:lnTo>
                <a:lnTo>
                  <a:pt x="180863" y="104632"/>
                </a:lnTo>
                <a:lnTo>
                  <a:pt x="178417" y="115306"/>
                </a:lnTo>
                <a:lnTo>
                  <a:pt x="180339" y="126492"/>
                </a:lnTo>
                <a:lnTo>
                  <a:pt x="186453" y="136050"/>
                </a:lnTo>
                <a:lnTo>
                  <a:pt x="195437" y="142287"/>
                </a:lnTo>
                <a:lnTo>
                  <a:pt x="206111" y="144690"/>
                </a:lnTo>
                <a:lnTo>
                  <a:pt x="217297" y="142748"/>
                </a:lnTo>
                <a:lnTo>
                  <a:pt x="303864" y="109178"/>
                </a:lnTo>
                <a:lnTo>
                  <a:pt x="369697" y="26543"/>
                </a:lnTo>
                <a:lnTo>
                  <a:pt x="423486" y="26543"/>
                </a:lnTo>
                <a:lnTo>
                  <a:pt x="427354" y="0"/>
                </a:lnTo>
                <a:close/>
              </a:path>
              <a:path w="427354" h="526414">
                <a:moveTo>
                  <a:pt x="369697" y="26543"/>
                </a:moveTo>
                <a:lnTo>
                  <a:pt x="303864" y="109178"/>
                </a:lnTo>
                <a:lnTo>
                  <a:pt x="356678" y="88698"/>
                </a:lnTo>
                <a:lnTo>
                  <a:pt x="363727" y="40259"/>
                </a:lnTo>
                <a:lnTo>
                  <a:pt x="386878" y="40259"/>
                </a:lnTo>
                <a:lnTo>
                  <a:pt x="369697" y="26543"/>
                </a:lnTo>
                <a:close/>
              </a:path>
              <a:path w="427354" h="526414">
                <a:moveTo>
                  <a:pt x="363727" y="40259"/>
                </a:moveTo>
                <a:lnTo>
                  <a:pt x="356678" y="88698"/>
                </a:lnTo>
                <a:lnTo>
                  <a:pt x="402336" y="70993"/>
                </a:lnTo>
                <a:lnTo>
                  <a:pt x="363727" y="402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0" name="object 20"/>
          <p:cNvGrpSpPr/>
          <p:nvPr/>
        </p:nvGrpSpPr>
        <p:grpSpPr>
          <a:xfrm>
            <a:off x="3694810" y="626363"/>
            <a:ext cx="2429510" cy="1460500"/>
            <a:chOff x="3694810" y="626363"/>
            <a:chExt cx="2429510" cy="1460500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94810" y="694308"/>
              <a:ext cx="1750567" cy="139242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47918" y="626363"/>
              <a:ext cx="676236" cy="1358773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2694685" y="2594991"/>
            <a:ext cx="2391410" cy="1743710"/>
            <a:chOff x="2694685" y="2594991"/>
            <a:chExt cx="2391410" cy="1743710"/>
          </a:xfrm>
        </p:grpSpPr>
        <p:sp>
          <p:nvSpPr>
            <p:cNvPr id="24" name="object 24"/>
            <p:cNvSpPr/>
            <p:nvPr/>
          </p:nvSpPr>
          <p:spPr>
            <a:xfrm>
              <a:off x="3883786" y="3433318"/>
              <a:ext cx="1029969" cy="905510"/>
            </a:xfrm>
            <a:custGeom>
              <a:avLst/>
              <a:gdLst/>
              <a:ahLst/>
              <a:cxnLst/>
              <a:rect l="l" t="t" r="r" b="b"/>
              <a:pathLst>
                <a:path w="1029970" h="905510">
                  <a:moveTo>
                    <a:pt x="949028" y="70587"/>
                  </a:moveTo>
                  <a:lnTo>
                    <a:pt x="896392" y="80721"/>
                  </a:lnTo>
                  <a:lnTo>
                    <a:pt x="0" y="864743"/>
                  </a:lnTo>
                  <a:lnTo>
                    <a:pt x="35560" y="905383"/>
                  </a:lnTo>
                  <a:lnTo>
                    <a:pt x="931943" y="121369"/>
                  </a:lnTo>
                  <a:lnTo>
                    <a:pt x="949028" y="70587"/>
                  </a:lnTo>
                  <a:close/>
                </a:path>
                <a:path w="1029970" h="905510">
                  <a:moveTo>
                    <a:pt x="1024556" y="14986"/>
                  </a:moveTo>
                  <a:lnTo>
                    <a:pt x="971550" y="14986"/>
                  </a:lnTo>
                  <a:lnTo>
                    <a:pt x="1007110" y="55626"/>
                  </a:lnTo>
                  <a:lnTo>
                    <a:pt x="931943" y="121369"/>
                  </a:lnTo>
                  <a:lnTo>
                    <a:pt x="903986" y="204470"/>
                  </a:lnTo>
                  <a:lnTo>
                    <a:pt x="902680" y="215076"/>
                  </a:lnTo>
                  <a:lnTo>
                    <a:pt x="905446" y="225028"/>
                  </a:lnTo>
                  <a:lnTo>
                    <a:pt x="911736" y="233241"/>
                  </a:lnTo>
                  <a:lnTo>
                    <a:pt x="921003" y="238633"/>
                  </a:lnTo>
                  <a:lnTo>
                    <a:pt x="931628" y="239938"/>
                  </a:lnTo>
                  <a:lnTo>
                    <a:pt x="941609" y="237172"/>
                  </a:lnTo>
                  <a:lnTo>
                    <a:pt x="949829" y="230882"/>
                  </a:lnTo>
                  <a:lnTo>
                    <a:pt x="955166" y="221615"/>
                  </a:lnTo>
                  <a:lnTo>
                    <a:pt x="1024556" y="14986"/>
                  </a:lnTo>
                  <a:close/>
                </a:path>
                <a:path w="1029970" h="905510">
                  <a:moveTo>
                    <a:pt x="981773" y="26670"/>
                  </a:moveTo>
                  <a:lnTo>
                    <a:pt x="963802" y="26670"/>
                  </a:lnTo>
                  <a:lnTo>
                    <a:pt x="994410" y="61849"/>
                  </a:lnTo>
                  <a:lnTo>
                    <a:pt x="949028" y="70587"/>
                  </a:lnTo>
                  <a:lnTo>
                    <a:pt x="931943" y="121369"/>
                  </a:lnTo>
                  <a:lnTo>
                    <a:pt x="1007110" y="55626"/>
                  </a:lnTo>
                  <a:lnTo>
                    <a:pt x="981773" y="26670"/>
                  </a:lnTo>
                  <a:close/>
                </a:path>
                <a:path w="1029970" h="905510">
                  <a:moveTo>
                    <a:pt x="1029588" y="0"/>
                  </a:moveTo>
                  <a:lnTo>
                    <a:pt x="800100" y="44323"/>
                  </a:lnTo>
                  <a:lnTo>
                    <a:pt x="778763" y="75946"/>
                  </a:lnTo>
                  <a:lnTo>
                    <a:pt x="782829" y="85834"/>
                  </a:lnTo>
                  <a:lnTo>
                    <a:pt x="790146" y="93138"/>
                  </a:lnTo>
                  <a:lnTo>
                    <a:pt x="799677" y="97180"/>
                  </a:lnTo>
                  <a:lnTo>
                    <a:pt x="810387" y="97282"/>
                  </a:lnTo>
                  <a:lnTo>
                    <a:pt x="896392" y="80721"/>
                  </a:lnTo>
                  <a:lnTo>
                    <a:pt x="971550" y="14986"/>
                  </a:lnTo>
                  <a:lnTo>
                    <a:pt x="1024556" y="14986"/>
                  </a:lnTo>
                  <a:lnTo>
                    <a:pt x="1029588" y="0"/>
                  </a:lnTo>
                  <a:close/>
                </a:path>
                <a:path w="1029970" h="905510">
                  <a:moveTo>
                    <a:pt x="971550" y="14986"/>
                  </a:moveTo>
                  <a:lnTo>
                    <a:pt x="896392" y="80721"/>
                  </a:lnTo>
                  <a:lnTo>
                    <a:pt x="949028" y="70587"/>
                  </a:lnTo>
                  <a:lnTo>
                    <a:pt x="963802" y="26670"/>
                  </a:lnTo>
                  <a:lnTo>
                    <a:pt x="981773" y="26670"/>
                  </a:lnTo>
                  <a:lnTo>
                    <a:pt x="971550" y="14986"/>
                  </a:lnTo>
                  <a:close/>
                </a:path>
                <a:path w="1029970" h="905510">
                  <a:moveTo>
                    <a:pt x="963802" y="26670"/>
                  </a:moveTo>
                  <a:lnTo>
                    <a:pt x="949028" y="70587"/>
                  </a:lnTo>
                  <a:lnTo>
                    <a:pt x="994410" y="61849"/>
                  </a:lnTo>
                  <a:lnTo>
                    <a:pt x="963802" y="26670"/>
                  </a:lnTo>
                  <a:close/>
                </a:path>
              </a:pathLst>
            </a:custGeom>
            <a:solidFill>
              <a:srgbClr val="135B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694937" y="2594991"/>
              <a:ext cx="1391285" cy="862330"/>
            </a:xfrm>
            <a:custGeom>
              <a:avLst/>
              <a:gdLst/>
              <a:ahLst/>
              <a:cxnLst/>
              <a:rect l="l" t="t" r="r" b="b"/>
              <a:pathLst>
                <a:path w="1391285" h="862329">
                  <a:moveTo>
                    <a:pt x="105843" y="75589"/>
                  </a:moveTo>
                  <a:lnTo>
                    <a:pt x="123827" y="108825"/>
                  </a:lnTo>
                  <a:lnTo>
                    <a:pt x="1361439" y="862330"/>
                  </a:lnTo>
                  <a:lnTo>
                    <a:pt x="1371346" y="846074"/>
                  </a:lnTo>
                  <a:lnTo>
                    <a:pt x="105843" y="75589"/>
                  </a:lnTo>
                  <a:close/>
                </a:path>
                <a:path w="1391285" h="862329">
                  <a:moveTo>
                    <a:pt x="115700" y="59297"/>
                  </a:moveTo>
                  <a:lnTo>
                    <a:pt x="1381252" y="829691"/>
                  </a:lnTo>
                  <a:lnTo>
                    <a:pt x="1391158" y="813435"/>
                  </a:lnTo>
                  <a:lnTo>
                    <a:pt x="153461" y="59997"/>
                  </a:lnTo>
                  <a:lnTo>
                    <a:pt x="115700" y="59297"/>
                  </a:lnTo>
                  <a:close/>
                </a:path>
                <a:path w="1391285" h="862329">
                  <a:moveTo>
                    <a:pt x="0" y="0"/>
                  </a:moveTo>
                  <a:lnTo>
                    <a:pt x="117728" y="217678"/>
                  </a:lnTo>
                  <a:lnTo>
                    <a:pt x="124995" y="226375"/>
                  </a:lnTo>
                  <a:lnTo>
                    <a:pt x="134715" y="231441"/>
                  </a:lnTo>
                  <a:lnTo>
                    <a:pt x="145625" y="232483"/>
                  </a:lnTo>
                  <a:lnTo>
                    <a:pt x="156463" y="229108"/>
                  </a:lnTo>
                  <a:lnTo>
                    <a:pt x="165163" y="221861"/>
                  </a:lnTo>
                  <a:lnTo>
                    <a:pt x="170243" y="212185"/>
                  </a:lnTo>
                  <a:lnTo>
                    <a:pt x="171323" y="201318"/>
                  </a:lnTo>
                  <a:lnTo>
                    <a:pt x="168021" y="190500"/>
                  </a:lnTo>
                  <a:lnTo>
                    <a:pt x="123827" y="108825"/>
                  </a:lnTo>
                  <a:lnTo>
                    <a:pt x="33527" y="53848"/>
                  </a:lnTo>
                  <a:lnTo>
                    <a:pt x="43434" y="37592"/>
                  </a:lnTo>
                  <a:lnTo>
                    <a:pt x="60319" y="37592"/>
                  </a:lnTo>
                  <a:lnTo>
                    <a:pt x="65650" y="28830"/>
                  </a:lnTo>
                  <a:lnTo>
                    <a:pt x="53339" y="21336"/>
                  </a:lnTo>
                  <a:lnTo>
                    <a:pt x="63246" y="5080"/>
                  </a:lnTo>
                  <a:lnTo>
                    <a:pt x="249651" y="5080"/>
                  </a:lnTo>
                  <a:lnTo>
                    <a:pt x="247396" y="4572"/>
                  </a:lnTo>
                  <a:lnTo>
                    <a:pt x="0" y="0"/>
                  </a:lnTo>
                  <a:close/>
                </a:path>
                <a:path w="1391285" h="862329">
                  <a:moveTo>
                    <a:pt x="43434" y="37592"/>
                  </a:moveTo>
                  <a:lnTo>
                    <a:pt x="33527" y="53848"/>
                  </a:lnTo>
                  <a:lnTo>
                    <a:pt x="123827" y="108825"/>
                  </a:lnTo>
                  <a:lnTo>
                    <a:pt x="105843" y="75589"/>
                  </a:lnTo>
                  <a:lnTo>
                    <a:pt x="77933" y="58596"/>
                  </a:lnTo>
                  <a:lnTo>
                    <a:pt x="47878" y="58038"/>
                  </a:lnTo>
                  <a:lnTo>
                    <a:pt x="55755" y="45093"/>
                  </a:lnTo>
                  <a:lnTo>
                    <a:pt x="43434" y="37592"/>
                  </a:lnTo>
                  <a:close/>
                </a:path>
                <a:path w="1391285" h="862329">
                  <a:moveTo>
                    <a:pt x="77933" y="58596"/>
                  </a:moveTo>
                  <a:lnTo>
                    <a:pt x="105843" y="75589"/>
                  </a:lnTo>
                  <a:lnTo>
                    <a:pt x="96839" y="58947"/>
                  </a:lnTo>
                  <a:lnTo>
                    <a:pt x="77933" y="58596"/>
                  </a:lnTo>
                  <a:close/>
                </a:path>
                <a:path w="1391285" h="862329">
                  <a:moveTo>
                    <a:pt x="249651" y="5080"/>
                  </a:moveTo>
                  <a:lnTo>
                    <a:pt x="63246" y="5080"/>
                  </a:lnTo>
                  <a:lnTo>
                    <a:pt x="153461" y="59997"/>
                  </a:lnTo>
                  <a:lnTo>
                    <a:pt x="246379" y="61722"/>
                  </a:lnTo>
                  <a:lnTo>
                    <a:pt x="257532" y="59731"/>
                  </a:lnTo>
                  <a:lnTo>
                    <a:pt x="266731" y="53800"/>
                  </a:lnTo>
                  <a:lnTo>
                    <a:pt x="273026" y="44844"/>
                  </a:lnTo>
                  <a:lnTo>
                    <a:pt x="275463" y="33782"/>
                  </a:lnTo>
                  <a:lnTo>
                    <a:pt x="273399" y="22574"/>
                  </a:lnTo>
                  <a:lnTo>
                    <a:pt x="267430" y="13366"/>
                  </a:lnTo>
                  <a:lnTo>
                    <a:pt x="258460" y="7064"/>
                  </a:lnTo>
                  <a:lnTo>
                    <a:pt x="249651" y="5080"/>
                  </a:lnTo>
                  <a:close/>
                </a:path>
                <a:path w="1391285" h="862329">
                  <a:moveTo>
                    <a:pt x="80979" y="15875"/>
                  </a:moveTo>
                  <a:lnTo>
                    <a:pt x="73533" y="15875"/>
                  </a:lnTo>
                  <a:lnTo>
                    <a:pt x="87857" y="42348"/>
                  </a:lnTo>
                  <a:lnTo>
                    <a:pt x="115700" y="59297"/>
                  </a:lnTo>
                  <a:lnTo>
                    <a:pt x="153461" y="59997"/>
                  </a:lnTo>
                  <a:lnTo>
                    <a:pt x="80979" y="15875"/>
                  </a:lnTo>
                  <a:close/>
                </a:path>
                <a:path w="1391285" h="862329">
                  <a:moveTo>
                    <a:pt x="87857" y="42348"/>
                  </a:moveTo>
                  <a:lnTo>
                    <a:pt x="96839" y="58947"/>
                  </a:lnTo>
                  <a:lnTo>
                    <a:pt x="115700" y="59297"/>
                  </a:lnTo>
                  <a:lnTo>
                    <a:pt x="87857" y="42348"/>
                  </a:lnTo>
                  <a:close/>
                </a:path>
                <a:path w="1391285" h="862329">
                  <a:moveTo>
                    <a:pt x="65650" y="28830"/>
                  </a:moveTo>
                  <a:lnTo>
                    <a:pt x="55755" y="45093"/>
                  </a:lnTo>
                  <a:lnTo>
                    <a:pt x="77933" y="58596"/>
                  </a:lnTo>
                  <a:lnTo>
                    <a:pt x="96839" y="58947"/>
                  </a:lnTo>
                  <a:lnTo>
                    <a:pt x="87857" y="42348"/>
                  </a:lnTo>
                  <a:lnTo>
                    <a:pt x="65650" y="28830"/>
                  </a:lnTo>
                  <a:close/>
                </a:path>
                <a:path w="1391285" h="862329">
                  <a:moveTo>
                    <a:pt x="55755" y="45093"/>
                  </a:moveTo>
                  <a:lnTo>
                    <a:pt x="47878" y="58038"/>
                  </a:lnTo>
                  <a:lnTo>
                    <a:pt x="77933" y="58596"/>
                  </a:lnTo>
                  <a:lnTo>
                    <a:pt x="55755" y="45093"/>
                  </a:lnTo>
                  <a:close/>
                </a:path>
                <a:path w="1391285" h="862329">
                  <a:moveTo>
                    <a:pt x="60319" y="37592"/>
                  </a:moveTo>
                  <a:lnTo>
                    <a:pt x="43434" y="37592"/>
                  </a:lnTo>
                  <a:lnTo>
                    <a:pt x="55755" y="45093"/>
                  </a:lnTo>
                  <a:lnTo>
                    <a:pt x="60319" y="37592"/>
                  </a:lnTo>
                  <a:close/>
                </a:path>
                <a:path w="1391285" h="862329">
                  <a:moveTo>
                    <a:pt x="73533" y="15875"/>
                  </a:moveTo>
                  <a:lnTo>
                    <a:pt x="65650" y="28830"/>
                  </a:lnTo>
                  <a:lnTo>
                    <a:pt x="87857" y="42348"/>
                  </a:lnTo>
                  <a:lnTo>
                    <a:pt x="73533" y="15875"/>
                  </a:lnTo>
                  <a:close/>
                </a:path>
                <a:path w="1391285" h="862329">
                  <a:moveTo>
                    <a:pt x="63246" y="5080"/>
                  </a:moveTo>
                  <a:lnTo>
                    <a:pt x="53339" y="21336"/>
                  </a:lnTo>
                  <a:lnTo>
                    <a:pt x="65650" y="28830"/>
                  </a:lnTo>
                  <a:lnTo>
                    <a:pt x="73533" y="15875"/>
                  </a:lnTo>
                  <a:lnTo>
                    <a:pt x="80979" y="15875"/>
                  </a:lnTo>
                  <a:lnTo>
                    <a:pt x="63246" y="5080"/>
                  </a:lnTo>
                  <a:close/>
                </a:path>
              </a:pathLst>
            </a:custGeom>
            <a:solidFill>
              <a:srgbClr val="5A85A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694685" y="3353181"/>
              <a:ext cx="2070735" cy="424180"/>
            </a:xfrm>
            <a:custGeom>
              <a:avLst/>
              <a:gdLst/>
              <a:ahLst/>
              <a:cxnLst/>
              <a:rect l="l" t="t" r="r" b="b"/>
              <a:pathLst>
                <a:path w="2070735" h="424179">
                  <a:moveTo>
                    <a:pt x="155194" y="254889"/>
                  </a:moveTo>
                  <a:lnTo>
                    <a:pt x="0" y="367284"/>
                  </a:lnTo>
                  <a:lnTo>
                    <a:pt x="183006" y="424053"/>
                  </a:lnTo>
                  <a:lnTo>
                    <a:pt x="174508" y="372364"/>
                  </a:lnTo>
                  <a:lnTo>
                    <a:pt x="145541" y="372364"/>
                  </a:lnTo>
                  <a:lnTo>
                    <a:pt x="136270" y="315976"/>
                  </a:lnTo>
                  <a:lnTo>
                    <a:pt x="164476" y="311346"/>
                  </a:lnTo>
                  <a:lnTo>
                    <a:pt x="155194" y="254889"/>
                  </a:lnTo>
                  <a:close/>
                </a:path>
                <a:path w="2070735" h="424179">
                  <a:moveTo>
                    <a:pt x="164476" y="311346"/>
                  </a:moveTo>
                  <a:lnTo>
                    <a:pt x="136270" y="315976"/>
                  </a:lnTo>
                  <a:lnTo>
                    <a:pt x="145541" y="372364"/>
                  </a:lnTo>
                  <a:lnTo>
                    <a:pt x="173747" y="367734"/>
                  </a:lnTo>
                  <a:lnTo>
                    <a:pt x="164476" y="311346"/>
                  </a:lnTo>
                  <a:close/>
                </a:path>
                <a:path w="2070735" h="424179">
                  <a:moveTo>
                    <a:pt x="173747" y="367734"/>
                  </a:moveTo>
                  <a:lnTo>
                    <a:pt x="145541" y="372364"/>
                  </a:lnTo>
                  <a:lnTo>
                    <a:pt x="174508" y="372364"/>
                  </a:lnTo>
                  <a:lnTo>
                    <a:pt x="173747" y="367734"/>
                  </a:lnTo>
                  <a:close/>
                </a:path>
                <a:path w="2070735" h="424179">
                  <a:moveTo>
                    <a:pt x="2061337" y="0"/>
                  </a:moveTo>
                  <a:lnTo>
                    <a:pt x="164476" y="311346"/>
                  </a:lnTo>
                  <a:lnTo>
                    <a:pt x="173747" y="367734"/>
                  </a:lnTo>
                  <a:lnTo>
                    <a:pt x="2070608" y="56388"/>
                  </a:lnTo>
                  <a:lnTo>
                    <a:pt x="2061337" y="0"/>
                  </a:lnTo>
                  <a:close/>
                </a:path>
              </a:pathLst>
            </a:custGeom>
            <a:solidFill>
              <a:srgbClr val="7CB6E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3839845" y="2047875"/>
            <a:ext cx="1333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 panose="020F0502020204030204"/>
                <a:cs typeface="Calibri" panose="020F0502020204030204"/>
              </a:rPr>
              <a:t>Royal</a:t>
            </a:r>
            <a:r>
              <a:rPr sz="2400" b="1" spc="-9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20" dirty="0">
                <a:latin typeface="Calibri" panose="020F0502020204030204"/>
                <a:cs typeface="Calibri" panose="020F0502020204030204"/>
              </a:rPr>
              <a:t>Jelly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202934" y="2149855"/>
            <a:ext cx="342900" cy="626745"/>
          </a:xfrm>
          <a:custGeom>
            <a:avLst/>
            <a:gdLst/>
            <a:ahLst/>
            <a:cxnLst/>
            <a:rect l="l" t="t" r="r" b="b"/>
            <a:pathLst>
              <a:path w="342900" h="626744">
                <a:moveTo>
                  <a:pt x="284454" y="107044"/>
                </a:moveTo>
                <a:lnTo>
                  <a:pt x="30352" y="619125"/>
                </a:lnTo>
                <a:lnTo>
                  <a:pt x="45465" y="626745"/>
                </a:lnTo>
                <a:lnTo>
                  <a:pt x="286698" y="140490"/>
                </a:lnTo>
                <a:lnTo>
                  <a:pt x="284454" y="107044"/>
                </a:lnTo>
                <a:close/>
              </a:path>
              <a:path w="342900" h="626744">
                <a:moveTo>
                  <a:pt x="269155" y="99556"/>
                </a:moveTo>
                <a:lnTo>
                  <a:pt x="241186" y="117977"/>
                </a:lnTo>
                <a:lnTo>
                  <a:pt x="0" y="604139"/>
                </a:lnTo>
                <a:lnTo>
                  <a:pt x="15112" y="611632"/>
                </a:lnTo>
                <a:lnTo>
                  <a:pt x="269155" y="99556"/>
                </a:lnTo>
                <a:close/>
              </a:path>
              <a:path w="342900" h="626744">
                <a:moveTo>
                  <a:pt x="331450" y="48895"/>
                </a:moveTo>
                <a:lnTo>
                  <a:pt x="313309" y="48895"/>
                </a:lnTo>
                <a:lnTo>
                  <a:pt x="328421" y="56388"/>
                </a:lnTo>
                <a:lnTo>
                  <a:pt x="286698" y="140490"/>
                </a:lnTo>
                <a:lnTo>
                  <a:pt x="292226" y="222885"/>
                </a:lnTo>
                <a:lnTo>
                  <a:pt x="319277" y="246507"/>
                </a:lnTo>
                <a:lnTo>
                  <a:pt x="329058" y="243816"/>
                </a:lnTo>
                <a:lnTo>
                  <a:pt x="336756" y="237839"/>
                </a:lnTo>
                <a:lnTo>
                  <a:pt x="341620" y="229433"/>
                </a:lnTo>
                <a:lnTo>
                  <a:pt x="342899" y="219456"/>
                </a:lnTo>
                <a:lnTo>
                  <a:pt x="331450" y="48895"/>
                </a:lnTo>
                <a:close/>
              </a:path>
              <a:path w="342900" h="626744">
                <a:moveTo>
                  <a:pt x="328167" y="0"/>
                </a:moveTo>
                <a:lnTo>
                  <a:pt x="144399" y="120904"/>
                </a:lnTo>
                <a:lnTo>
                  <a:pt x="137249" y="128025"/>
                </a:lnTo>
                <a:lnTo>
                  <a:pt x="133492" y="137017"/>
                </a:lnTo>
                <a:lnTo>
                  <a:pt x="133379" y="146746"/>
                </a:lnTo>
                <a:lnTo>
                  <a:pt x="137160" y="156083"/>
                </a:lnTo>
                <a:lnTo>
                  <a:pt x="144210" y="163232"/>
                </a:lnTo>
                <a:lnTo>
                  <a:pt x="153177" y="166989"/>
                </a:lnTo>
                <a:lnTo>
                  <a:pt x="162931" y="167102"/>
                </a:lnTo>
                <a:lnTo>
                  <a:pt x="172338" y="163322"/>
                </a:lnTo>
                <a:lnTo>
                  <a:pt x="241186" y="117977"/>
                </a:lnTo>
                <a:lnTo>
                  <a:pt x="282955" y="33782"/>
                </a:lnTo>
                <a:lnTo>
                  <a:pt x="330435" y="33782"/>
                </a:lnTo>
                <a:lnTo>
                  <a:pt x="328167" y="0"/>
                </a:lnTo>
                <a:close/>
              </a:path>
              <a:path w="342900" h="626744">
                <a:moveTo>
                  <a:pt x="313309" y="48895"/>
                </a:moveTo>
                <a:lnTo>
                  <a:pt x="307630" y="60338"/>
                </a:lnTo>
                <a:lnTo>
                  <a:pt x="319659" y="66294"/>
                </a:lnTo>
                <a:lnTo>
                  <a:pt x="297401" y="80953"/>
                </a:lnTo>
                <a:lnTo>
                  <a:pt x="284454" y="107044"/>
                </a:lnTo>
                <a:lnTo>
                  <a:pt x="286698" y="140490"/>
                </a:lnTo>
                <a:lnTo>
                  <a:pt x="328421" y="56388"/>
                </a:lnTo>
                <a:lnTo>
                  <a:pt x="313309" y="48895"/>
                </a:lnTo>
                <a:close/>
              </a:path>
              <a:path w="342900" h="626744">
                <a:moveTo>
                  <a:pt x="282955" y="33782"/>
                </a:moveTo>
                <a:lnTo>
                  <a:pt x="241186" y="117977"/>
                </a:lnTo>
                <a:lnTo>
                  <a:pt x="269155" y="99556"/>
                </a:lnTo>
                <a:lnTo>
                  <a:pt x="282188" y="73284"/>
                </a:lnTo>
                <a:lnTo>
                  <a:pt x="280415" y="46863"/>
                </a:lnTo>
                <a:lnTo>
                  <a:pt x="295296" y="46863"/>
                </a:lnTo>
                <a:lnTo>
                  <a:pt x="298068" y="41275"/>
                </a:lnTo>
                <a:lnTo>
                  <a:pt x="282955" y="33782"/>
                </a:lnTo>
                <a:close/>
              </a:path>
              <a:path w="342900" h="626744">
                <a:moveTo>
                  <a:pt x="297401" y="80953"/>
                </a:moveTo>
                <a:lnTo>
                  <a:pt x="283325" y="90223"/>
                </a:lnTo>
                <a:lnTo>
                  <a:pt x="284454" y="107044"/>
                </a:lnTo>
                <a:lnTo>
                  <a:pt x="297401" y="80953"/>
                </a:lnTo>
                <a:close/>
              </a:path>
              <a:path w="342900" h="626744">
                <a:moveTo>
                  <a:pt x="282188" y="73284"/>
                </a:moveTo>
                <a:lnTo>
                  <a:pt x="269155" y="99556"/>
                </a:lnTo>
                <a:lnTo>
                  <a:pt x="283325" y="90223"/>
                </a:lnTo>
                <a:lnTo>
                  <a:pt x="282188" y="73284"/>
                </a:lnTo>
                <a:close/>
              </a:path>
              <a:path w="342900" h="626744">
                <a:moveTo>
                  <a:pt x="292362" y="52778"/>
                </a:moveTo>
                <a:lnTo>
                  <a:pt x="282188" y="73284"/>
                </a:lnTo>
                <a:lnTo>
                  <a:pt x="283325" y="90223"/>
                </a:lnTo>
                <a:lnTo>
                  <a:pt x="297401" y="80953"/>
                </a:lnTo>
                <a:lnTo>
                  <a:pt x="307630" y="60338"/>
                </a:lnTo>
                <a:lnTo>
                  <a:pt x="292362" y="52778"/>
                </a:lnTo>
                <a:close/>
              </a:path>
              <a:path w="342900" h="626744">
                <a:moveTo>
                  <a:pt x="307630" y="60338"/>
                </a:moveTo>
                <a:lnTo>
                  <a:pt x="297401" y="80953"/>
                </a:lnTo>
                <a:lnTo>
                  <a:pt x="319659" y="66294"/>
                </a:lnTo>
                <a:lnTo>
                  <a:pt x="307630" y="60338"/>
                </a:lnTo>
                <a:close/>
              </a:path>
              <a:path w="342900" h="626744">
                <a:moveTo>
                  <a:pt x="280415" y="46863"/>
                </a:moveTo>
                <a:lnTo>
                  <a:pt x="282188" y="73284"/>
                </a:lnTo>
                <a:lnTo>
                  <a:pt x="292362" y="52778"/>
                </a:lnTo>
                <a:lnTo>
                  <a:pt x="280415" y="46863"/>
                </a:lnTo>
                <a:close/>
              </a:path>
              <a:path w="342900" h="626744">
                <a:moveTo>
                  <a:pt x="330435" y="33782"/>
                </a:moveTo>
                <a:lnTo>
                  <a:pt x="282955" y="33782"/>
                </a:lnTo>
                <a:lnTo>
                  <a:pt x="298068" y="41275"/>
                </a:lnTo>
                <a:lnTo>
                  <a:pt x="292362" y="52778"/>
                </a:lnTo>
                <a:lnTo>
                  <a:pt x="307630" y="60338"/>
                </a:lnTo>
                <a:lnTo>
                  <a:pt x="313309" y="48895"/>
                </a:lnTo>
                <a:lnTo>
                  <a:pt x="331450" y="48895"/>
                </a:lnTo>
                <a:lnTo>
                  <a:pt x="330435" y="33782"/>
                </a:lnTo>
                <a:close/>
              </a:path>
              <a:path w="342900" h="626744">
                <a:moveTo>
                  <a:pt x="295296" y="46863"/>
                </a:moveTo>
                <a:lnTo>
                  <a:pt x="280415" y="46863"/>
                </a:lnTo>
                <a:lnTo>
                  <a:pt x="292362" y="52778"/>
                </a:lnTo>
                <a:lnTo>
                  <a:pt x="295296" y="46863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9" name="object 29"/>
          <p:cNvGrpSpPr/>
          <p:nvPr/>
        </p:nvGrpSpPr>
        <p:grpSpPr>
          <a:xfrm>
            <a:off x="8001000" y="0"/>
            <a:ext cx="3248025" cy="2217420"/>
            <a:chOff x="8001000" y="0"/>
            <a:chExt cx="3248025" cy="2217420"/>
          </a:xfrm>
        </p:grpSpPr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462260" y="348234"/>
              <a:ext cx="786726" cy="146799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001000" y="0"/>
              <a:ext cx="2580640" cy="221742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94167" y="138684"/>
              <a:ext cx="2193163" cy="1886458"/>
            </a:xfrm>
            <a:prstGeom prst="rect">
              <a:avLst/>
            </a:prstGeom>
          </p:spPr>
        </p:pic>
      </p:grpSp>
      <p:sp>
        <p:nvSpPr>
          <p:cNvPr id="33" name="object 33"/>
          <p:cNvSpPr/>
          <p:nvPr/>
        </p:nvSpPr>
        <p:spPr>
          <a:xfrm>
            <a:off x="5195951" y="2149982"/>
            <a:ext cx="412750" cy="511809"/>
          </a:xfrm>
          <a:custGeom>
            <a:avLst/>
            <a:gdLst/>
            <a:ahLst/>
            <a:cxnLst/>
            <a:rect l="l" t="t" r="r" b="b"/>
            <a:pathLst>
              <a:path w="412750" h="511810">
                <a:moveTo>
                  <a:pt x="68934" y="101728"/>
                </a:moveTo>
                <a:lnTo>
                  <a:pt x="73937" y="137063"/>
                </a:lnTo>
                <a:lnTo>
                  <a:pt x="370204" y="511809"/>
                </a:lnTo>
                <a:lnTo>
                  <a:pt x="384301" y="500633"/>
                </a:lnTo>
                <a:lnTo>
                  <a:pt x="68934" y="101728"/>
                </a:lnTo>
                <a:close/>
              </a:path>
              <a:path w="412750" h="511810">
                <a:moveTo>
                  <a:pt x="83073" y="90604"/>
                </a:moveTo>
                <a:lnTo>
                  <a:pt x="398399" y="489457"/>
                </a:lnTo>
                <a:lnTo>
                  <a:pt x="412496" y="478281"/>
                </a:lnTo>
                <a:lnTo>
                  <a:pt x="116315" y="103644"/>
                </a:lnTo>
                <a:lnTo>
                  <a:pt x="83073" y="90604"/>
                </a:lnTo>
                <a:close/>
              </a:path>
              <a:path w="412750" h="511810">
                <a:moveTo>
                  <a:pt x="0" y="0"/>
                </a:moveTo>
                <a:lnTo>
                  <a:pt x="32765" y="231520"/>
                </a:lnTo>
                <a:lnTo>
                  <a:pt x="63373" y="254380"/>
                </a:lnTo>
                <a:lnTo>
                  <a:pt x="73463" y="250832"/>
                </a:lnTo>
                <a:lnTo>
                  <a:pt x="81137" y="243903"/>
                </a:lnTo>
                <a:lnTo>
                  <a:pt x="85643" y="234592"/>
                </a:lnTo>
                <a:lnTo>
                  <a:pt x="86233" y="223900"/>
                </a:lnTo>
                <a:lnTo>
                  <a:pt x="73937" y="137063"/>
                </a:lnTo>
                <a:lnTo>
                  <a:pt x="12064" y="58800"/>
                </a:lnTo>
                <a:lnTo>
                  <a:pt x="26162" y="47625"/>
                </a:lnTo>
                <a:lnTo>
                  <a:pt x="48072" y="47625"/>
                </a:lnTo>
                <a:lnTo>
                  <a:pt x="48701" y="47127"/>
                </a:lnTo>
                <a:lnTo>
                  <a:pt x="40259" y="36449"/>
                </a:lnTo>
                <a:lnTo>
                  <a:pt x="54356" y="25272"/>
                </a:lnTo>
                <a:lnTo>
                  <a:pt x="64423" y="25272"/>
                </a:lnTo>
                <a:lnTo>
                  <a:pt x="0" y="0"/>
                </a:lnTo>
                <a:close/>
              </a:path>
              <a:path w="412750" h="511810">
                <a:moveTo>
                  <a:pt x="64423" y="25272"/>
                </a:moveTo>
                <a:lnTo>
                  <a:pt x="54356" y="25272"/>
                </a:lnTo>
                <a:lnTo>
                  <a:pt x="116315" y="103644"/>
                </a:lnTo>
                <a:lnTo>
                  <a:pt x="197865" y="135636"/>
                </a:lnTo>
                <a:lnTo>
                  <a:pt x="208414" y="137505"/>
                </a:lnTo>
                <a:lnTo>
                  <a:pt x="218535" y="135254"/>
                </a:lnTo>
                <a:lnTo>
                  <a:pt x="227083" y="129385"/>
                </a:lnTo>
                <a:lnTo>
                  <a:pt x="232918" y="120395"/>
                </a:lnTo>
                <a:lnTo>
                  <a:pt x="234731" y="109793"/>
                </a:lnTo>
                <a:lnTo>
                  <a:pt x="232473" y="99679"/>
                </a:lnTo>
                <a:lnTo>
                  <a:pt x="226595" y="91160"/>
                </a:lnTo>
                <a:lnTo>
                  <a:pt x="217550" y="85343"/>
                </a:lnTo>
                <a:lnTo>
                  <a:pt x="64423" y="25272"/>
                </a:lnTo>
                <a:close/>
              </a:path>
              <a:path w="412750" h="511810">
                <a:moveTo>
                  <a:pt x="26162" y="47625"/>
                </a:moveTo>
                <a:lnTo>
                  <a:pt x="12064" y="58800"/>
                </a:lnTo>
                <a:lnTo>
                  <a:pt x="73937" y="137063"/>
                </a:lnTo>
                <a:lnTo>
                  <a:pt x="68934" y="101728"/>
                </a:lnTo>
                <a:lnTo>
                  <a:pt x="49831" y="77564"/>
                </a:lnTo>
                <a:lnTo>
                  <a:pt x="23368" y="67182"/>
                </a:lnTo>
                <a:lnTo>
                  <a:pt x="34596" y="58293"/>
                </a:lnTo>
                <a:lnTo>
                  <a:pt x="26162" y="47625"/>
                </a:lnTo>
                <a:close/>
              </a:path>
              <a:path w="412750" h="511810">
                <a:moveTo>
                  <a:pt x="64597" y="38226"/>
                </a:moveTo>
                <a:lnTo>
                  <a:pt x="59944" y="38226"/>
                </a:lnTo>
                <a:lnTo>
                  <a:pt x="63931" y="66392"/>
                </a:lnTo>
                <a:lnTo>
                  <a:pt x="83073" y="90604"/>
                </a:lnTo>
                <a:lnTo>
                  <a:pt x="116315" y="103644"/>
                </a:lnTo>
                <a:lnTo>
                  <a:pt x="64597" y="38226"/>
                </a:lnTo>
                <a:close/>
              </a:path>
              <a:path w="412750" h="511810">
                <a:moveTo>
                  <a:pt x="49831" y="77564"/>
                </a:moveTo>
                <a:lnTo>
                  <a:pt x="68934" y="101728"/>
                </a:lnTo>
                <a:lnTo>
                  <a:pt x="66435" y="84077"/>
                </a:lnTo>
                <a:lnTo>
                  <a:pt x="49831" y="77564"/>
                </a:lnTo>
                <a:close/>
              </a:path>
              <a:path w="412750" h="511810">
                <a:moveTo>
                  <a:pt x="63931" y="66392"/>
                </a:moveTo>
                <a:lnTo>
                  <a:pt x="66435" y="84077"/>
                </a:lnTo>
                <a:lnTo>
                  <a:pt x="83073" y="90604"/>
                </a:lnTo>
                <a:lnTo>
                  <a:pt x="63931" y="66392"/>
                </a:lnTo>
                <a:close/>
              </a:path>
              <a:path w="412750" h="511810">
                <a:moveTo>
                  <a:pt x="48701" y="47127"/>
                </a:moveTo>
                <a:lnTo>
                  <a:pt x="34596" y="58293"/>
                </a:lnTo>
                <a:lnTo>
                  <a:pt x="49831" y="77564"/>
                </a:lnTo>
                <a:lnTo>
                  <a:pt x="66435" y="84077"/>
                </a:lnTo>
                <a:lnTo>
                  <a:pt x="63931" y="66392"/>
                </a:lnTo>
                <a:lnTo>
                  <a:pt x="48701" y="47127"/>
                </a:lnTo>
                <a:close/>
              </a:path>
              <a:path w="412750" h="511810">
                <a:moveTo>
                  <a:pt x="34596" y="58293"/>
                </a:moveTo>
                <a:lnTo>
                  <a:pt x="23368" y="67182"/>
                </a:lnTo>
                <a:lnTo>
                  <a:pt x="49831" y="77564"/>
                </a:lnTo>
                <a:lnTo>
                  <a:pt x="34596" y="58293"/>
                </a:lnTo>
                <a:close/>
              </a:path>
              <a:path w="412750" h="511810">
                <a:moveTo>
                  <a:pt x="59944" y="38226"/>
                </a:moveTo>
                <a:lnTo>
                  <a:pt x="48701" y="47127"/>
                </a:lnTo>
                <a:lnTo>
                  <a:pt x="63931" y="66392"/>
                </a:lnTo>
                <a:lnTo>
                  <a:pt x="59944" y="38226"/>
                </a:lnTo>
                <a:close/>
              </a:path>
              <a:path w="412750" h="511810">
                <a:moveTo>
                  <a:pt x="48072" y="47625"/>
                </a:moveTo>
                <a:lnTo>
                  <a:pt x="26162" y="47625"/>
                </a:lnTo>
                <a:lnTo>
                  <a:pt x="34596" y="58293"/>
                </a:lnTo>
                <a:lnTo>
                  <a:pt x="48072" y="47625"/>
                </a:lnTo>
                <a:close/>
              </a:path>
              <a:path w="412750" h="511810">
                <a:moveTo>
                  <a:pt x="54356" y="25272"/>
                </a:moveTo>
                <a:lnTo>
                  <a:pt x="40259" y="36449"/>
                </a:lnTo>
                <a:lnTo>
                  <a:pt x="48701" y="47127"/>
                </a:lnTo>
                <a:lnTo>
                  <a:pt x="59944" y="38226"/>
                </a:lnTo>
                <a:lnTo>
                  <a:pt x="64597" y="38226"/>
                </a:lnTo>
                <a:lnTo>
                  <a:pt x="54356" y="25272"/>
                </a:lnTo>
                <a:close/>
              </a:path>
            </a:pathLst>
          </a:custGeom>
          <a:solidFill>
            <a:srgbClr val="5A85A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4" name="object 3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20738" y="242570"/>
            <a:ext cx="1353527" cy="313435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976373" y="369824"/>
            <a:ext cx="167131" cy="99186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252726" y="242570"/>
            <a:ext cx="3709924" cy="371728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11381358" y="6275704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latin typeface="Arial MT"/>
                <a:cs typeface="Arial MT"/>
              </a:rPr>
              <a:t>2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643111" y="2595308"/>
            <a:ext cx="935939" cy="1205166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6787642" y="2513329"/>
            <a:ext cx="1802130" cy="1801495"/>
            <a:chOff x="6787642" y="2513329"/>
            <a:chExt cx="1802130" cy="1801495"/>
          </a:xfrm>
        </p:grpSpPr>
        <p:sp>
          <p:nvSpPr>
            <p:cNvPr id="40" name="object 40"/>
            <p:cNvSpPr/>
            <p:nvPr/>
          </p:nvSpPr>
          <p:spPr>
            <a:xfrm>
              <a:off x="6787642" y="2513329"/>
              <a:ext cx="1584960" cy="1801495"/>
            </a:xfrm>
            <a:custGeom>
              <a:avLst/>
              <a:gdLst/>
              <a:ahLst/>
              <a:cxnLst/>
              <a:rect l="l" t="t" r="r" b="b"/>
              <a:pathLst>
                <a:path w="1584959" h="1801495">
                  <a:moveTo>
                    <a:pt x="1407541" y="14859"/>
                  </a:moveTo>
                  <a:lnTo>
                    <a:pt x="1405547" y="14732"/>
                  </a:lnTo>
                  <a:lnTo>
                    <a:pt x="1174369" y="0"/>
                  </a:lnTo>
                  <a:lnTo>
                    <a:pt x="1163675" y="1422"/>
                  </a:lnTo>
                  <a:lnTo>
                    <a:pt x="1154722" y="6629"/>
                  </a:lnTo>
                  <a:lnTo>
                    <a:pt x="1148473" y="14732"/>
                  </a:lnTo>
                  <a:lnTo>
                    <a:pt x="1148397" y="14859"/>
                  </a:lnTo>
                  <a:lnTo>
                    <a:pt x="1145667" y="25146"/>
                  </a:lnTo>
                  <a:lnTo>
                    <a:pt x="1147076" y="35763"/>
                  </a:lnTo>
                  <a:lnTo>
                    <a:pt x="1152283" y="44691"/>
                  </a:lnTo>
                  <a:lnTo>
                    <a:pt x="1160462" y="51028"/>
                  </a:lnTo>
                  <a:lnTo>
                    <a:pt x="1170813" y="53848"/>
                  </a:lnTo>
                  <a:lnTo>
                    <a:pt x="1258290" y="59436"/>
                  </a:lnTo>
                  <a:lnTo>
                    <a:pt x="5207" y="686689"/>
                  </a:lnTo>
                  <a:lnTo>
                    <a:pt x="13208" y="702818"/>
                  </a:lnTo>
                  <a:lnTo>
                    <a:pt x="1293964" y="61709"/>
                  </a:lnTo>
                  <a:lnTo>
                    <a:pt x="1311770" y="62852"/>
                  </a:lnTo>
                  <a:lnTo>
                    <a:pt x="1302042" y="77749"/>
                  </a:lnTo>
                  <a:lnTo>
                    <a:pt x="21336" y="718947"/>
                  </a:lnTo>
                  <a:lnTo>
                    <a:pt x="29337" y="734949"/>
                  </a:lnTo>
                  <a:lnTo>
                    <a:pt x="1282522" y="107645"/>
                  </a:lnTo>
                  <a:lnTo>
                    <a:pt x="1234567" y="181102"/>
                  </a:lnTo>
                  <a:lnTo>
                    <a:pt x="1230591" y="191046"/>
                  </a:lnTo>
                  <a:lnTo>
                    <a:pt x="1230731" y="201396"/>
                  </a:lnTo>
                  <a:lnTo>
                    <a:pt x="1234757" y="210934"/>
                  </a:lnTo>
                  <a:lnTo>
                    <a:pt x="1242441" y="218440"/>
                  </a:lnTo>
                  <a:lnTo>
                    <a:pt x="1252372" y="222389"/>
                  </a:lnTo>
                  <a:lnTo>
                    <a:pt x="1262722" y="222224"/>
                  </a:lnTo>
                  <a:lnTo>
                    <a:pt x="1272260" y="218198"/>
                  </a:lnTo>
                  <a:lnTo>
                    <a:pt x="1279779" y="210566"/>
                  </a:lnTo>
                  <a:lnTo>
                    <a:pt x="1386636" y="46863"/>
                  </a:lnTo>
                  <a:lnTo>
                    <a:pt x="1407541" y="14859"/>
                  </a:lnTo>
                  <a:close/>
                </a:path>
                <a:path w="1584959" h="1801495">
                  <a:moveTo>
                    <a:pt x="1584960" y="1754378"/>
                  </a:moveTo>
                  <a:lnTo>
                    <a:pt x="146316" y="921562"/>
                  </a:lnTo>
                  <a:lnTo>
                    <a:pt x="233934" y="921258"/>
                  </a:lnTo>
                  <a:lnTo>
                    <a:pt x="244398" y="919073"/>
                  </a:lnTo>
                  <a:lnTo>
                    <a:pt x="252958" y="913257"/>
                  </a:lnTo>
                  <a:lnTo>
                    <a:pt x="258737" y="904684"/>
                  </a:lnTo>
                  <a:lnTo>
                    <a:pt x="260858" y="894207"/>
                  </a:lnTo>
                  <a:lnTo>
                    <a:pt x="258660" y="883666"/>
                  </a:lnTo>
                  <a:lnTo>
                    <a:pt x="252831" y="875080"/>
                  </a:lnTo>
                  <a:lnTo>
                    <a:pt x="247434" y="871474"/>
                  </a:lnTo>
                  <a:lnTo>
                    <a:pt x="244221" y="869340"/>
                  </a:lnTo>
                  <a:lnTo>
                    <a:pt x="233680" y="867283"/>
                  </a:lnTo>
                  <a:lnTo>
                    <a:pt x="0" y="868045"/>
                  </a:lnTo>
                  <a:lnTo>
                    <a:pt x="115697" y="1071118"/>
                  </a:lnTo>
                  <a:lnTo>
                    <a:pt x="122732" y="1079195"/>
                  </a:lnTo>
                  <a:lnTo>
                    <a:pt x="132016" y="1083754"/>
                  </a:lnTo>
                  <a:lnTo>
                    <a:pt x="142341" y="1084516"/>
                  </a:lnTo>
                  <a:lnTo>
                    <a:pt x="152527" y="1081151"/>
                  </a:lnTo>
                  <a:lnTo>
                    <a:pt x="162687" y="1044321"/>
                  </a:lnTo>
                  <a:lnTo>
                    <a:pt x="119303" y="968248"/>
                  </a:lnTo>
                  <a:lnTo>
                    <a:pt x="1557909" y="1801114"/>
                  </a:lnTo>
                  <a:lnTo>
                    <a:pt x="1584960" y="1754378"/>
                  </a:lnTo>
                  <a:close/>
                </a:path>
              </a:pathLst>
            </a:custGeom>
            <a:solidFill>
              <a:srgbClr val="62242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7047103" y="3110118"/>
              <a:ext cx="1543050" cy="228600"/>
            </a:xfrm>
            <a:custGeom>
              <a:avLst/>
              <a:gdLst/>
              <a:ahLst/>
              <a:cxnLst/>
              <a:rect l="l" t="t" r="r" b="b"/>
              <a:pathLst>
                <a:path w="1543050" h="228600">
                  <a:moveTo>
                    <a:pt x="1441740" y="114093"/>
                  </a:moveTo>
                  <a:lnTo>
                    <a:pt x="1326896" y="181086"/>
                  </a:lnTo>
                  <a:lnTo>
                    <a:pt x="1319323" y="187753"/>
                  </a:lnTo>
                  <a:lnTo>
                    <a:pt x="1315085" y="196516"/>
                  </a:lnTo>
                  <a:lnTo>
                    <a:pt x="1314465" y="206232"/>
                  </a:lnTo>
                  <a:lnTo>
                    <a:pt x="1317752" y="215757"/>
                  </a:lnTo>
                  <a:lnTo>
                    <a:pt x="1324473" y="223329"/>
                  </a:lnTo>
                  <a:lnTo>
                    <a:pt x="1333230" y="227568"/>
                  </a:lnTo>
                  <a:lnTo>
                    <a:pt x="1342915" y="228187"/>
                  </a:lnTo>
                  <a:lnTo>
                    <a:pt x="1352423" y="224901"/>
                  </a:lnTo>
                  <a:lnTo>
                    <a:pt x="1498986" y="139430"/>
                  </a:lnTo>
                  <a:lnTo>
                    <a:pt x="1492123" y="139430"/>
                  </a:lnTo>
                  <a:lnTo>
                    <a:pt x="1492123" y="136001"/>
                  </a:lnTo>
                  <a:lnTo>
                    <a:pt x="1479296" y="136001"/>
                  </a:lnTo>
                  <a:lnTo>
                    <a:pt x="1441740" y="114093"/>
                  </a:lnTo>
                  <a:close/>
                </a:path>
                <a:path w="1543050" h="228600">
                  <a:moveTo>
                    <a:pt x="1427262" y="122539"/>
                  </a:moveTo>
                  <a:lnTo>
                    <a:pt x="0" y="122539"/>
                  </a:lnTo>
                  <a:lnTo>
                    <a:pt x="0" y="139430"/>
                  </a:lnTo>
                  <a:lnTo>
                    <a:pt x="1398306" y="139430"/>
                  </a:lnTo>
                  <a:lnTo>
                    <a:pt x="1427262" y="122539"/>
                  </a:lnTo>
                  <a:close/>
                </a:path>
                <a:path w="1543050" h="228600">
                  <a:moveTo>
                    <a:pt x="1527950" y="122539"/>
                  </a:moveTo>
                  <a:lnTo>
                    <a:pt x="1492123" y="122539"/>
                  </a:lnTo>
                  <a:lnTo>
                    <a:pt x="1492123" y="139430"/>
                  </a:lnTo>
                  <a:lnTo>
                    <a:pt x="1498986" y="139430"/>
                  </a:lnTo>
                  <a:lnTo>
                    <a:pt x="1527950" y="122539"/>
                  </a:lnTo>
                  <a:close/>
                </a:path>
                <a:path w="1543050" h="228600">
                  <a:moveTo>
                    <a:pt x="1479296" y="92186"/>
                  </a:moveTo>
                  <a:lnTo>
                    <a:pt x="1441740" y="114093"/>
                  </a:lnTo>
                  <a:lnTo>
                    <a:pt x="1479296" y="136001"/>
                  </a:lnTo>
                  <a:lnTo>
                    <a:pt x="1479296" y="92186"/>
                  </a:lnTo>
                  <a:close/>
                </a:path>
                <a:path w="1543050" h="228600">
                  <a:moveTo>
                    <a:pt x="1492123" y="92186"/>
                  </a:moveTo>
                  <a:lnTo>
                    <a:pt x="1479296" y="92186"/>
                  </a:lnTo>
                  <a:lnTo>
                    <a:pt x="1479296" y="136001"/>
                  </a:lnTo>
                  <a:lnTo>
                    <a:pt x="1492123" y="136001"/>
                  </a:lnTo>
                  <a:lnTo>
                    <a:pt x="1492123" y="122539"/>
                  </a:lnTo>
                  <a:lnTo>
                    <a:pt x="1527950" y="122539"/>
                  </a:lnTo>
                  <a:lnTo>
                    <a:pt x="1542542" y="114030"/>
                  </a:lnTo>
                  <a:lnTo>
                    <a:pt x="1528152" y="105648"/>
                  </a:lnTo>
                  <a:lnTo>
                    <a:pt x="1492123" y="105648"/>
                  </a:lnTo>
                  <a:lnTo>
                    <a:pt x="1492123" y="92186"/>
                  </a:lnTo>
                  <a:close/>
                </a:path>
                <a:path w="1543050" h="228600">
                  <a:moveTo>
                    <a:pt x="1342915" y="0"/>
                  </a:moveTo>
                  <a:lnTo>
                    <a:pt x="1333230" y="619"/>
                  </a:lnTo>
                  <a:lnTo>
                    <a:pt x="1324473" y="4857"/>
                  </a:lnTo>
                  <a:lnTo>
                    <a:pt x="1317752" y="12430"/>
                  </a:lnTo>
                  <a:lnTo>
                    <a:pt x="1314465" y="21955"/>
                  </a:lnTo>
                  <a:lnTo>
                    <a:pt x="1315084" y="31670"/>
                  </a:lnTo>
                  <a:lnTo>
                    <a:pt x="1319323" y="40433"/>
                  </a:lnTo>
                  <a:lnTo>
                    <a:pt x="1326896" y="47101"/>
                  </a:lnTo>
                  <a:lnTo>
                    <a:pt x="1441740" y="114093"/>
                  </a:lnTo>
                  <a:lnTo>
                    <a:pt x="1479296" y="92186"/>
                  </a:lnTo>
                  <a:lnTo>
                    <a:pt x="1492123" y="92186"/>
                  </a:lnTo>
                  <a:lnTo>
                    <a:pt x="1492123" y="88630"/>
                  </a:lnTo>
                  <a:lnTo>
                    <a:pt x="1498936" y="88630"/>
                  </a:lnTo>
                  <a:lnTo>
                    <a:pt x="1352423" y="3286"/>
                  </a:lnTo>
                  <a:lnTo>
                    <a:pt x="1342915" y="0"/>
                  </a:lnTo>
                  <a:close/>
                </a:path>
                <a:path w="1543050" h="228600">
                  <a:moveTo>
                    <a:pt x="1398088" y="88630"/>
                  </a:moveTo>
                  <a:lnTo>
                    <a:pt x="0" y="88630"/>
                  </a:lnTo>
                  <a:lnTo>
                    <a:pt x="0" y="105648"/>
                  </a:lnTo>
                  <a:lnTo>
                    <a:pt x="1427262" y="105648"/>
                  </a:lnTo>
                  <a:lnTo>
                    <a:pt x="1398088" y="88630"/>
                  </a:lnTo>
                  <a:close/>
                </a:path>
                <a:path w="1543050" h="228600">
                  <a:moveTo>
                    <a:pt x="1498936" y="88630"/>
                  </a:moveTo>
                  <a:lnTo>
                    <a:pt x="1492123" y="88630"/>
                  </a:lnTo>
                  <a:lnTo>
                    <a:pt x="1492123" y="105648"/>
                  </a:lnTo>
                  <a:lnTo>
                    <a:pt x="1528152" y="105648"/>
                  </a:lnTo>
                  <a:lnTo>
                    <a:pt x="1498936" y="88630"/>
                  </a:lnTo>
                  <a:close/>
                </a:path>
              </a:pathLst>
            </a:custGeom>
            <a:solidFill>
              <a:srgbClr val="81353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8439784" y="3734816"/>
            <a:ext cx="30575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 panose="020F0502020204030204"/>
                <a:cs typeface="Calibri" panose="020F0502020204030204"/>
              </a:rPr>
              <a:t>racun</a:t>
            </a:r>
            <a:r>
              <a:rPr sz="2400" b="1" spc="-1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lebah/Bee</a:t>
            </a:r>
            <a:r>
              <a:rPr sz="2400" b="1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20" dirty="0">
                <a:latin typeface="Calibri" panose="020F0502020204030204"/>
                <a:cs typeface="Calibri" panose="020F0502020204030204"/>
              </a:rPr>
              <a:t>venom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3" name="object 4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749281" y="2445511"/>
            <a:ext cx="923239" cy="1354963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54393" y="3446526"/>
            <a:ext cx="1978533" cy="1706245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439419" y="5151120"/>
            <a:ext cx="1529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 panose="020B0604020202020204"/>
                <a:cs typeface="Arial" panose="020B0604020202020204"/>
              </a:rPr>
              <a:t>Lilin</a:t>
            </a:r>
            <a:r>
              <a:rPr sz="24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spc="-20" dirty="0">
                <a:latin typeface="Arial" panose="020B0604020202020204"/>
                <a:cs typeface="Arial" panose="020B0604020202020204"/>
              </a:rPr>
              <a:t>lebah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479155" y="1016000"/>
              <a:ext cx="3712844" cy="39822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03200"/>
              <a:ext cx="2090420" cy="9118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67180" y="203200"/>
              <a:ext cx="3119120" cy="9118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77359" y="203200"/>
              <a:ext cx="2011680" cy="9118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82640" y="203200"/>
              <a:ext cx="1798319" cy="9118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74559" y="203200"/>
              <a:ext cx="1676400" cy="9118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4310" y="418083"/>
              <a:ext cx="1529676" cy="41782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9086" y="423291"/>
              <a:ext cx="2547620" cy="41262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49266" y="423291"/>
              <a:ext cx="1464310" cy="32689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56197" y="423291"/>
              <a:ext cx="1225169" cy="32689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41641" y="423291"/>
              <a:ext cx="1108455" cy="326898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87642" y="1029715"/>
            <a:ext cx="7767320" cy="97599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675"/>
              </a:spcBef>
              <a:tabLst>
                <a:tab pos="354965" algn="l"/>
              </a:tabLst>
            </a:pPr>
            <a:r>
              <a:rPr sz="2400" b="0" spc="-50" dirty="0">
                <a:latin typeface="Arial MT"/>
                <a:cs typeface="Arial MT"/>
              </a:rPr>
              <a:t>-</a:t>
            </a:r>
            <a:r>
              <a:rPr sz="2400" b="0" dirty="0">
                <a:latin typeface="Arial MT"/>
                <a:cs typeface="Arial MT"/>
              </a:rPr>
              <a:t>	</a:t>
            </a:r>
            <a:r>
              <a:rPr sz="2400" b="0" spc="135" dirty="0">
                <a:latin typeface="Arial MT"/>
                <a:cs typeface="Arial MT"/>
              </a:rPr>
              <a:t>Bukti</a:t>
            </a:r>
            <a:r>
              <a:rPr sz="2400" b="0" spc="-40" dirty="0">
                <a:latin typeface="Arial MT"/>
                <a:cs typeface="Arial MT"/>
              </a:rPr>
              <a:t> </a:t>
            </a:r>
            <a:r>
              <a:rPr sz="2400" b="0" spc="150" dirty="0">
                <a:latin typeface="Arial MT"/>
                <a:cs typeface="Arial MT"/>
              </a:rPr>
              <a:t>dari</a:t>
            </a:r>
            <a:r>
              <a:rPr sz="2400" b="0" spc="-65" dirty="0">
                <a:latin typeface="Arial MT"/>
                <a:cs typeface="Arial MT"/>
              </a:rPr>
              <a:t> </a:t>
            </a:r>
            <a:r>
              <a:rPr sz="2400" b="0" spc="100" dirty="0">
                <a:latin typeface="Arial MT"/>
                <a:cs typeface="Arial MT"/>
              </a:rPr>
              <a:t>lukisan</a:t>
            </a:r>
            <a:r>
              <a:rPr sz="2400" b="0" spc="-70" dirty="0">
                <a:latin typeface="Arial MT"/>
                <a:cs typeface="Arial MT"/>
              </a:rPr>
              <a:t> </a:t>
            </a:r>
            <a:r>
              <a:rPr sz="2400" b="0" spc="90" dirty="0">
                <a:latin typeface="Arial MT"/>
                <a:cs typeface="Arial MT"/>
              </a:rPr>
              <a:t>Zaman</a:t>
            </a:r>
            <a:r>
              <a:rPr sz="2400" b="0" spc="-60" dirty="0">
                <a:latin typeface="Arial MT"/>
                <a:cs typeface="Arial MT"/>
              </a:rPr>
              <a:t> </a:t>
            </a:r>
            <a:r>
              <a:rPr sz="2400" b="0" spc="100" dirty="0">
                <a:latin typeface="Arial MT"/>
                <a:cs typeface="Arial MT"/>
              </a:rPr>
              <a:t>Batu</a:t>
            </a:r>
            <a:r>
              <a:rPr sz="2400" b="0" spc="-40" dirty="0">
                <a:latin typeface="Arial MT"/>
                <a:cs typeface="Arial MT"/>
              </a:rPr>
              <a:t> </a:t>
            </a:r>
            <a:r>
              <a:rPr sz="2400" b="0" spc="85" dirty="0">
                <a:latin typeface="Arial MT"/>
                <a:cs typeface="Arial MT"/>
              </a:rPr>
              <a:t>menunjukkan </a:t>
            </a:r>
            <a:r>
              <a:rPr sz="2400" b="0" spc="105" dirty="0">
                <a:latin typeface="Arial MT"/>
                <a:cs typeface="Arial MT"/>
              </a:rPr>
              <a:t>pengobatan</a:t>
            </a:r>
            <a:r>
              <a:rPr sz="2400" b="0" spc="-15" dirty="0">
                <a:latin typeface="Arial MT"/>
                <a:cs typeface="Arial MT"/>
              </a:rPr>
              <a:t> </a:t>
            </a:r>
            <a:r>
              <a:rPr sz="2400" b="0" spc="110" dirty="0">
                <a:latin typeface="Arial MT"/>
                <a:cs typeface="Arial MT"/>
              </a:rPr>
              <a:t>penyakit</a:t>
            </a:r>
            <a:r>
              <a:rPr sz="2400" b="0" spc="-40" dirty="0">
                <a:latin typeface="Arial MT"/>
                <a:cs typeface="Arial MT"/>
              </a:rPr>
              <a:t> </a:t>
            </a:r>
            <a:r>
              <a:rPr sz="2400" b="0" spc="105" dirty="0">
                <a:latin typeface="Arial MT"/>
                <a:cs typeface="Arial MT"/>
              </a:rPr>
              <a:t>dengan</a:t>
            </a:r>
            <a:r>
              <a:rPr sz="2400" b="0" spc="-55" dirty="0">
                <a:latin typeface="Arial MT"/>
                <a:cs typeface="Arial MT"/>
              </a:rPr>
              <a:t> </a:t>
            </a:r>
            <a:r>
              <a:rPr sz="2400" b="0" spc="135" dirty="0">
                <a:latin typeface="Arial MT"/>
                <a:cs typeface="Arial MT"/>
              </a:rPr>
              <a:t>produk</a:t>
            </a:r>
            <a:r>
              <a:rPr sz="2400" b="0" spc="-25" dirty="0">
                <a:latin typeface="Arial MT"/>
                <a:cs typeface="Arial MT"/>
              </a:rPr>
              <a:t> </a:t>
            </a:r>
            <a:r>
              <a:rPr sz="2400" b="0" spc="100" dirty="0">
                <a:latin typeface="Arial MT"/>
                <a:cs typeface="Arial MT"/>
              </a:rPr>
              <a:t>lebah</a:t>
            </a:r>
            <a:r>
              <a:rPr sz="2400" b="0" spc="-55" dirty="0">
                <a:latin typeface="Arial MT"/>
                <a:cs typeface="Arial MT"/>
              </a:rPr>
              <a:t> </a:t>
            </a:r>
            <a:r>
              <a:rPr sz="2400" b="0" spc="120" dirty="0">
                <a:latin typeface="Arial MT"/>
                <a:cs typeface="Arial MT"/>
              </a:rPr>
              <a:t>seperti </a:t>
            </a:r>
            <a:r>
              <a:rPr sz="2400" b="0" spc="110" dirty="0">
                <a:latin typeface="Arial MT"/>
                <a:cs typeface="Arial MT"/>
              </a:rPr>
              <a:t>madu</a:t>
            </a:r>
            <a:r>
              <a:rPr sz="2400" b="0" spc="-50" dirty="0">
                <a:latin typeface="Arial MT"/>
                <a:cs typeface="Arial MT"/>
              </a:rPr>
              <a:t> </a:t>
            </a:r>
            <a:r>
              <a:rPr sz="2400" b="0" spc="110" dirty="0">
                <a:latin typeface="Arial MT"/>
                <a:cs typeface="Arial MT"/>
              </a:rPr>
              <a:t>berasal</a:t>
            </a:r>
            <a:r>
              <a:rPr sz="2400" b="0" spc="-50" dirty="0">
                <a:latin typeface="Arial MT"/>
                <a:cs typeface="Arial MT"/>
              </a:rPr>
              <a:t> </a:t>
            </a:r>
            <a:r>
              <a:rPr sz="2400" b="0" spc="150" dirty="0">
                <a:latin typeface="Arial MT"/>
                <a:cs typeface="Arial MT"/>
              </a:rPr>
              <a:t>dari</a:t>
            </a:r>
            <a:r>
              <a:rPr sz="2400" b="0" spc="-65" dirty="0">
                <a:latin typeface="Arial MT"/>
                <a:cs typeface="Arial MT"/>
              </a:rPr>
              <a:t> </a:t>
            </a:r>
            <a:r>
              <a:rPr sz="2400" b="0" spc="70" dirty="0">
                <a:latin typeface="Arial MT"/>
                <a:cs typeface="Arial MT"/>
              </a:rPr>
              <a:t>8000</a:t>
            </a:r>
            <a:r>
              <a:rPr sz="2400" b="0" spc="-50" dirty="0">
                <a:latin typeface="Arial MT"/>
                <a:cs typeface="Arial MT"/>
              </a:rPr>
              <a:t> </a:t>
            </a:r>
            <a:r>
              <a:rPr sz="2400" b="0" spc="110" dirty="0">
                <a:latin typeface="Arial MT"/>
                <a:cs typeface="Arial MT"/>
              </a:rPr>
              <a:t>tahun</a:t>
            </a:r>
            <a:r>
              <a:rPr sz="2400" b="0" spc="-35" dirty="0">
                <a:latin typeface="Arial MT"/>
                <a:cs typeface="Arial MT"/>
              </a:rPr>
              <a:t> </a:t>
            </a:r>
            <a:r>
              <a:rPr sz="2400" b="0" spc="95" dirty="0">
                <a:latin typeface="Arial MT"/>
                <a:cs typeface="Arial MT"/>
              </a:rPr>
              <a:t>yang</a:t>
            </a:r>
            <a:r>
              <a:rPr sz="2400" b="0" spc="-40" dirty="0">
                <a:latin typeface="Arial MT"/>
                <a:cs typeface="Arial MT"/>
              </a:rPr>
              <a:t> </a:t>
            </a:r>
            <a:r>
              <a:rPr sz="2400" b="0" spc="75" dirty="0">
                <a:latin typeface="Arial MT"/>
                <a:cs typeface="Arial MT"/>
              </a:rPr>
              <a:t>lalu.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7642" y="5151120"/>
            <a:ext cx="7870190" cy="97853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665"/>
              </a:spcBef>
              <a:tabLst>
                <a:tab pos="354965" algn="l"/>
              </a:tabLst>
            </a:pPr>
            <a:r>
              <a:rPr sz="2400" spc="-50" dirty="0">
                <a:latin typeface="Arial MT"/>
                <a:cs typeface="Arial MT"/>
              </a:rPr>
              <a:t>-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sz="2400" spc="114" dirty="0">
                <a:latin typeface="Arial MT"/>
                <a:cs typeface="Arial MT"/>
              </a:rPr>
              <a:t>Alquran,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95" dirty="0">
                <a:latin typeface="Arial MT"/>
                <a:cs typeface="Arial MT"/>
              </a:rPr>
              <a:t>Alkitab,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120" dirty="0">
                <a:latin typeface="Arial MT"/>
                <a:cs typeface="Arial MT"/>
              </a:rPr>
              <a:t>dan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spc="110" dirty="0">
                <a:latin typeface="Arial MT"/>
                <a:cs typeface="Arial MT"/>
              </a:rPr>
              <a:t>Hipokrates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(460–357</a:t>
            </a:r>
            <a:r>
              <a:rPr sz="2400" spc="4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SM) </a:t>
            </a:r>
            <a:r>
              <a:rPr sz="2400" spc="100" dirty="0">
                <a:latin typeface="Arial MT"/>
                <a:cs typeface="Arial MT"/>
              </a:rPr>
              <a:t>menggambarkan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120" dirty="0">
                <a:latin typeface="Arial MT"/>
                <a:cs typeface="Arial MT"/>
              </a:rPr>
              <a:t>bahwa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110" dirty="0">
                <a:latin typeface="Arial MT"/>
                <a:cs typeface="Arial MT"/>
              </a:rPr>
              <a:t>madu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105" dirty="0">
                <a:latin typeface="Arial MT"/>
                <a:cs typeface="Arial MT"/>
              </a:rPr>
              <a:t>telah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120" dirty="0">
                <a:latin typeface="Arial MT"/>
                <a:cs typeface="Arial MT"/>
              </a:rPr>
              <a:t>diciptakan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95" dirty="0">
                <a:latin typeface="Arial MT"/>
                <a:cs typeface="Arial MT"/>
              </a:rPr>
              <a:t>dan </a:t>
            </a:r>
            <a:r>
              <a:rPr sz="2400" spc="100" dirty="0">
                <a:latin typeface="Arial MT"/>
                <a:cs typeface="Arial MT"/>
              </a:rPr>
              <a:t>banyak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100" dirty="0">
                <a:latin typeface="Arial MT"/>
                <a:cs typeface="Arial MT"/>
              </a:rPr>
              <a:t>digunakan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80" dirty="0">
                <a:latin typeface="Arial MT"/>
                <a:cs typeface="Arial MT"/>
              </a:rPr>
              <a:t>sebagai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85" dirty="0">
                <a:latin typeface="Arial MT"/>
                <a:cs typeface="Arial MT"/>
              </a:rPr>
              <a:t>obat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7642" y="2132329"/>
            <a:ext cx="11445240" cy="316547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355600" marR="3074035" indent="-342900">
              <a:lnSpc>
                <a:spcPts val="2320"/>
              </a:lnSpc>
              <a:spcBef>
                <a:spcPts val="640"/>
              </a:spcBef>
              <a:buChar char="-"/>
              <a:tabLst>
                <a:tab pos="355600" algn="l"/>
              </a:tabLst>
            </a:pPr>
            <a:r>
              <a:rPr sz="2400" spc="90" dirty="0">
                <a:latin typeface="Arial MT"/>
                <a:cs typeface="Arial MT"/>
              </a:rPr>
              <a:t>Madu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140" dirty="0">
                <a:latin typeface="Arial MT"/>
                <a:cs typeface="Arial MT"/>
              </a:rPr>
              <a:t>tertua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95" dirty="0">
                <a:latin typeface="Arial MT"/>
                <a:cs typeface="Arial MT"/>
              </a:rPr>
              <a:t>yang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100" dirty="0">
                <a:latin typeface="Arial MT"/>
                <a:cs typeface="Arial MT"/>
              </a:rPr>
              <a:t>masih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100" dirty="0">
                <a:latin typeface="Arial MT"/>
                <a:cs typeface="Arial MT"/>
              </a:rPr>
              <a:t>ada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105" dirty="0">
                <a:latin typeface="Arial MT"/>
                <a:cs typeface="Arial MT"/>
              </a:rPr>
              <a:t>ditemukan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130" dirty="0">
                <a:latin typeface="Arial MT"/>
                <a:cs typeface="Arial MT"/>
              </a:rPr>
              <a:t>di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85" dirty="0">
                <a:latin typeface="Arial MT"/>
                <a:cs typeface="Arial MT"/>
              </a:rPr>
              <a:t>pemakaman </a:t>
            </a:r>
            <a:r>
              <a:rPr sz="2400" spc="130" dirty="0">
                <a:latin typeface="Arial MT"/>
                <a:cs typeface="Arial MT"/>
              </a:rPr>
              <a:t>di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105" dirty="0">
                <a:latin typeface="Arial MT"/>
                <a:cs typeface="Arial MT"/>
              </a:rPr>
              <a:t>Georgia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90" dirty="0">
                <a:latin typeface="Arial MT"/>
                <a:cs typeface="Arial MT"/>
              </a:rPr>
              <a:t>yang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114" dirty="0">
                <a:latin typeface="Arial MT"/>
                <a:cs typeface="Arial MT"/>
              </a:rPr>
              <a:t>berusia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60" dirty="0">
                <a:latin typeface="Arial MT"/>
                <a:cs typeface="Arial MT"/>
              </a:rPr>
              <a:t>4.700-</a:t>
            </a:r>
            <a:r>
              <a:rPr sz="2400" spc="75" dirty="0">
                <a:latin typeface="Arial MT"/>
                <a:cs typeface="Arial MT"/>
              </a:rPr>
              <a:t>5.500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90" dirty="0">
                <a:latin typeface="Arial MT"/>
                <a:cs typeface="Arial MT"/>
              </a:rPr>
              <a:t>tahun.</a:t>
            </a:r>
            <a:endParaRPr sz="2400">
              <a:latin typeface="Arial MT"/>
              <a:cs typeface="Arial MT"/>
            </a:endParaRPr>
          </a:p>
          <a:p>
            <a:pPr marL="355600" marR="3493770" indent="-342900">
              <a:lnSpc>
                <a:spcPct val="80000"/>
              </a:lnSpc>
              <a:spcBef>
                <a:spcPts val="1800"/>
              </a:spcBef>
              <a:buChar char="-"/>
              <a:tabLst>
                <a:tab pos="355600" algn="l"/>
              </a:tabLst>
            </a:pPr>
            <a:r>
              <a:rPr sz="2400" spc="80" dirty="0">
                <a:latin typeface="Arial MT"/>
                <a:cs typeface="Arial MT"/>
              </a:rPr>
              <a:t>Referensi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140" dirty="0">
                <a:latin typeface="Arial MT"/>
                <a:cs typeface="Arial MT"/>
              </a:rPr>
              <a:t>tertulis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135" dirty="0">
                <a:latin typeface="Arial MT"/>
                <a:cs typeface="Arial MT"/>
              </a:rPr>
              <a:t>pertama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120" dirty="0">
                <a:latin typeface="Arial MT"/>
                <a:cs typeface="Arial MT"/>
              </a:rPr>
              <a:t>tentang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spc="110" dirty="0">
                <a:latin typeface="Arial MT"/>
                <a:cs typeface="Arial MT"/>
              </a:rPr>
              <a:t>madu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95" dirty="0">
                <a:latin typeface="Arial MT"/>
                <a:cs typeface="Arial MT"/>
              </a:rPr>
              <a:t>ditemukan </a:t>
            </a:r>
            <a:r>
              <a:rPr sz="2400" spc="105" dirty="0">
                <a:latin typeface="Arial MT"/>
                <a:cs typeface="Arial MT"/>
              </a:rPr>
              <a:t>dalam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110" dirty="0">
                <a:latin typeface="Arial MT"/>
                <a:cs typeface="Arial MT"/>
              </a:rPr>
              <a:t>batu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114" dirty="0">
                <a:latin typeface="Arial MT"/>
                <a:cs typeface="Arial MT"/>
              </a:rPr>
              <a:t>tulis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95" dirty="0">
                <a:latin typeface="Arial MT"/>
                <a:cs typeface="Arial MT"/>
              </a:rPr>
              <a:t>Sumeria,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90" dirty="0">
                <a:latin typeface="Arial MT"/>
                <a:cs typeface="Arial MT"/>
              </a:rPr>
              <a:t>yang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105" dirty="0">
                <a:latin typeface="Arial MT"/>
                <a:cs typeface="Arial MT"/>
              </a:rPr>
              <a:t>berasal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145" dirty="0">
                <a:latin typeface="Arial MT"/>
                <a:cs typeface="Arial MT"/>
              </a:rPr>
              <a:t>dari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85" dirty="0">
                <a:latin typeface="Arial MT"/>
                <a:cs typeface="Arial MT"/>
              </a:rPr>
              <a:t>tahun </a:t>
            </a:r>
            <a:r>
              <a:rPr sz="2400" spc="60" dirty="0">
                <a:latin typeface="Arial MT"/>
                <a:cs typeface="Arial MT"/>
              </a:rPr>
              <a:t>2.100-</a:t>
            </a:r>
            <a:r>
              <a:rPr sz="2400" spc="75" dirty="0">
                <a:latin typeface="Arial MT"/>
                <a:cs typeface="Arial MT"/>
              </a:rPr>
              <a:t>2.000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SM.</a:t>
            </a:r>
            <a:endParaRPr sz="2400">
              <a:latin typeface="Arial MT"/>
              <a:cs typeface="Arial MT"/>
            </a:endParaRPr>
          </a:p>
          <a:p>
            <a:pPr marL="355600" marR="3491865" indent="-342900">
              <a:lnSpc>
                <a:spcPct val="80000"/>
              </a:lnSpc>
              <a:spcBef>
                <a:spcPts val="1780"/>
              </a:spcBef>
              <a:buChar char="-"/>
              <a:tabLst>
                <a:tab pos="355600" algn="l"/>
              </a:tabLst>
            </a:pPr>
            <a:r>
              <a:rPr sz="2400" spc="85" dirty="0">
                <a:latin typeface="Arial MT"/>
                <a:cs typeface="Arial MT"/>
              </a:rPr>
              <a:t>Gulungan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75" dirty="0">
                <a:latin typeface="Arial MT"/>
                <a:cs typeface="Arial MT"/>
              </a:rPr>
              <a:t>kuno,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114" dirty="0">
                <a:latin typeface="Arial MT"/>
                <a:cs typeface="Arial MT"/>
              </a:rPr>
              <a:t>tablet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spc="105" dirty="0">
                <a:latin typeface="Arial MT"/>
                <a:cs typeface="Arial MT"/>
              </a:rPr>
              <a:t>dan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80" dirty="0">
                <a:latin typeface="Arial MT"/>
                <a:cs typeface="Arial MT"/>
              </a:rPr>
              <a:t>buku-</a:t>
            </a:r>
            <a:r>
              <a:rPr sz="2400" spc="110" dirty="0">
                <a:latin typeface="Arial MT"/>
                <a:cs typeface="Arial MT"/>
              </a:rPr>
              <a:t>lembaran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105" dirty="0">
                <a:latin typeface="Arial MT"/>
                <a:cs typeface="Arial MT"/>
              </a:rPr>
              <a:t>tanah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85" dirty="0">
                <a:latin typeface="Arial MT"/>
                <a:cs typeface="Arial MT"/>
              </a:rPr>
              <a:t>liat </a:t>
            </a:r>
            <a:r>
              <a:rPr sz="2400" spc="100" dirty="0">
                <a:latin typeface="Arial MT"/>
                <a:cs typeface="Arial MT"/>
              </a:rPr>
              <a:t>Sumeria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65" dirty="0">
                <a:latin typeface="Arial MT"/>
                <a:cs typeface="Arial MT"/>
              </a:rPr>
              <a:t>(6200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SM),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145" dirty="0">
                <a:latin typeface="Arial MT"/>
                <a:cs typeface="Arial MT"/>
              </a:rPr>
              <a:t>papirri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105" dirty="0">
                <a:latin typeface="Arial MT"/>
                <a:cs typeface="Arial MT"/>
              </a:rPr>
              <a:t>Mesir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45" dirty="0">
                <a:latin typeface="Arial MT"/>
                <a:cs typeface="Arial MT"/>
              </a:rPr>
              <a:t>(1900–1250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SM), </a:t>
            </a:r>
            <a:r>
              <a:rPr sz="2400" spc="60" dirty="0">
                <a:latin typeface="Arial MT"/>
                <a:cs typeface="Arial MT"/>
              </a:rPr>
              <a:t>Veda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105" dirty="0">
                <a:latin typeface="Arial MT"/>
                <a:cs typeface="Arial MT"/>
              </a:rPr>
              <a:t>(kitab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130" dirty="0">
                <a:latin typeface="Arial MT"/>
                <a:cs typeface="Arial MT"/>
              </a:rPr>
              <a:t>suci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95" dirty="0">
                <a:latin typeface="Arial MT"/>
                <a:cs typeface="Arial MT"/>
              </a:rPr>
              <a:t>Hindu)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70" dirty="0">
                <a:latin typeface="Arial MT"/>
                <a:cs typeface="Arial MT"/>
              </a:rPr>
              <a:t>5000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90" dirty="0">
                <a:latin typeface="Arial MT"/>
                <a:cs typeface="Arial MT"/>
              </a:rPr>
              <a:t>tahun,</a:t>
            </a:r>
            <a:endParaRPr sz="24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235"/>
              </a:spcBef>
            </a:pPr>
            <a:r>
              <a:rPr sz="1600" b="1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Lukisan di</a:t>
            </a:r>
            <a:r>
              <a:rPr sz="1600" b="1" spc="-5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dinding</a:t>
            </a:r>
            <a:r>
              <a:rPr sz="1600" b="1" spc="-20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gua</a:t>
            </a:r>
            <a:r>
              <a:rPr sz="1600" b="1" spc="-10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 VALENCIA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20405" y="5246814"/>
            <a:ext cx="3213100" cy="81343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ct val="106000"/>
              </a:lnSpc>
              <a:spcBef>
                <a:spcPts val="175"/>
              </a:spcBef>
            </a:pPr>
            <a:r>
              <a:rPr sz="1600" b="1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berusia</a:t>
            </a:r>
            <a:r>
              <a:rPr sz="1600" b="1" spc="390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8000</a:t>
            </a:r>
            <a:r>
              <a:rPr sz="1600" b="1" spc="-15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10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Tahun</a:t>
            </a:r>
            <a:r>
              <a:rPr sz="1600" b="1" spc="-40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spc="-10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menunjukan </a:t>
            </a:r>
            <a:r>
              <a:rPr sz="1600" b="1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seorang</a:t>
            </a:r>
            <a:r>
              <a:rPr sz="1600" b="1" spc="-5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pemburu </a:t>
            </a:r>
            <a:r>
              <a:rPr sz="1600" b="1" spc="-20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madu. </a:t>
            </a:r>
            <a:r>
              <a:rPr sz="1600" spc="-10" dirty="0">
                <a:latin typeface="Arial MT"/>
                <a:cs typeface="Arial MT"/>
              </a:rPr>
              <a:t>https://ganaislamika.com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232" y="182879"/>
            <a:ext cx="11800205" cy="1737360"/>
            <a:chOff x="232232" y="182879"/>
            <a:chExt cx="11800205" cy="1737360"/>
          </a:xfrm>
        </p:grpSpPr>
        <p:sp>
          <p:nvSpPr>
            <p:cNvPr id="3" name="object 3"/>
            <p:cNvSpPr/>
            <p:nvPr/>
          </p:nvSpPr>
          <p:spPr>
            <a:xfrm>
              <a:off x="232232" y="274700"/>
              <a:ext cx="11800205" cy="1403985"/>
            </a:xfrm>
            <a:custGeom>
              <a:avLst/>
              <a:gdLst/>
              <a:ahLst/>
              <a:cxnLst/>
              <a:rect l="l" t="t" r="r" b="b"/>
              <a:pathLst>
                <a:path w="11800205" h="1403985">
                  <a:moveTo>
                    <a:pt x="11566194" y="0"/>
                  </a:moveTo>
                  <a:lnTo>
                    <a:pt x="233934" y="0"/>
                  </a:lnTo>
                  <a:lnTo>
                    <a:pt x="186788" y="4749"/>
                  </a:lnTo>
                  <a:lnTo>
                    <a:pt x="142876" y="18371"/>
                  </a:lnTo>
                  <a:lnTo>
                    <a:pt x="103139" y="39929"/>
                  </a:lnTo>
                  <a:lnTo>
                    <a:pt x="68518" y="68484"/>
                  </a:lnTo>
                  <a:lnTo>
                    <a:pt x="39952" y="103100"/>
                  </a:lnTo>
                  <a:lnTo>
                    <a:pt x="18383" y="142839"/>
                  </a:lnTo>
                  <a:lnTo>
                    <a:pt x="4752" y="186762"/>
                  </a:lnTo>
                  <a:lnTo>
                    <a:pt x="0" y="233934"/>
                  </a:lnTo>
                  <a:lnTo>
                    <a:pt x="0" y="1169543"/>
                  </a:lnTo>
                  <a:lnTo>
                    <a:pt x="4752" y="1216714"/>
                  </a:lnTo>
                  <a:lnTo>
                    <a:pt x="18383" y="1260637"/>
                  </a:lnTo>
                  <a:lnTo>
                    <a:pt x="39952" y="1300376"/>
                  </a:lnTo>
                  <a:lnTo>
                    <a:pt x="68518" y="1334992"/>
                  </a:lnTo>
                  <a:lnTo>
                    <a:pt x="103139" y="1363547"/>
                  </a:lnTo>
                  <a:lnTo>
                    <a:pt x="142876" y="1385105"/>
                  </a:lnTo>
                  <a:lnTo>
                    <a:pt x="186788" y="1398727"/>
                  </a:lnTo>
                  <a:lnTo>
                    <a:pt x="233934" y="1403477"/>
                  </a:lnTo>
                  <a:lnTo>
                    <a:pt x="11566194" y="1403477"/>
                  </a:lnTo>
                  <a:lnTo>
                    <a:pt x="11613329" y="1398727"/>
                  </a:lnTo>
                  <a:lnTo>
                    <a:pt x="11657235" y="1385105"/>
                  </a:lnTo>
                  <a:lnTo>
                    <a:pt x="11696972" y="1363547"/>
                  </a:lnTo>
                  <a:lnTo>
                    <a:pt x="11731596" y="1334992"/>
                  </a:lnTo>
                  <a:lnTo>
                    <a:pt x="11760166" y="1300376"/>
                  </a:lnTo>
                  <a:lnTo>
                    <a:pt x="11781739" y="1260637"/>
                  </a:lnTo>
                  <a:lnTo>
                    <a:pt x="11795374" y="1216714"/>
                  </a:lnTo>
                  <a:lnTo>
                    <a:pt x="11800128" y="1169543"/>
                  </a:lnTo>
                  <a:lnTo>
                    <a:pt x="11800128" y="233934"/>
                  </a:lnTo>
                  <a:lnTo>
                    <a:pt x="11795374" y="186762"/>
                  </a:lnTo>
                  <a:lnTo>
                    <a:pt x="11781739" y="142839"/>
                  </a:lnTo>
                  <a:lnTo>
                    <a:pt x="11760166" y="103100"/>
                  </a:lnTo>
                  <a:lnTo>
                    <a:pt x="11731596" y="68484"/>
                  </a:lnTo>
                  <a:lnTo>
                    <a:pt x="11696972" y="39929"/>
                  </a:lnTo>
                  <a:lnTo>
                    <a:pt x="11657235" y="18371"/>
                  </a:lnTo>
                  <a:lnTo>
                    <a:pt x="11613329" y="4749"/>
                  </a:lnTo>
                  <a:lnTo>
                    <a:pt x="1156619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569720" y="182879"/>
              <a:ext cx="3855720" cy="11277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9340" y="182879"/>
              <a:ext cx="2506980" cy="11277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42759" y="182879"/>
              <a:ext cx="2219959" cy="11277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16620" y="182879"/>
              <a:ext cx="2306320" cy="11277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78379" y="792479"/>
              <a:ext cx="3713479" cy="11277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48299" y="792479"/>
              <a:ext cx="3543300" cy="11277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1040" y="792479"/>
              <a:ext cx="1666240" cy="11277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17572" y="506475"/>
              <a:ext cx="3150235" cy="43091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27192" y="495045"/>
              <a:ext cx="1818258" cy="3757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92391" y="492379"/>
              <a:ext cx="1513712" cy="3779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862059" y="496315"/>
              <a:ext cx="1495551" cy="37185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20518" y="1105915"/>
              <a:ext cx="3016249" cy="44653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90437" y="1104646"/>
              <a:ext cx="2719832" cy="44780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667749" y="1114552"/>
              <a:ext cx="965326" cy="36537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28955" y="1737233"/>
            <a:ext cx="10845165" cy="4307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0" marR="5080" indent="-1829435">
              <a:lnSpc>
                <a:spcPct val="120000"/>
              </a:lnSpc>
              <a:spcBef>
                <a:spcPts val="100"/>
              </a:spcBef>
            </a:pPr>
            <a:r>
              <a:rPr sz="2800" b="1" dirty="0">
                <a:latin typeface="Arial" panose="020B0604020202020204"/>
                <a:cs typeface="Arial" panose="020B0604020202020204"/>
              </a:rPr>
              <a:t>Propolis</a:t>
            </a:r>
            <a:r>
              <a:rPr sz="2800" b="1" spc="-75" dirty="0">
                <a:latin typeface="Arial" panose="020B0604020202020204"/>
                <a:cs typeface="Arial" panose="020B0604020202020204"/>
              </a:rPr>
              <a:t> </a:t>
            </a:r>
            <a:r>
              <a:rPr sz="2800" dirty="0">
                <a:latin typeface="Arial MT"/>
                <a:cs typeface="Arial MT"/>
              </a:rPr>
              <a:t>dan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Lilin</a:t>
            </a:r>
            <a:r>
              <a:rPr sz="2800" b="1" spc="-90" dirty="0"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lebah</a:t>
            </a:r>
            <a:r>
              <a:rPr sz="2800" b="1" spc="-75" dirty="0">
                <a:latin typeface="Arial" panose="020B0604020202020204"/>
                <a:cs typeface="Arial" panose="020B0604020202020204"/>
              </a:rPr>
              <a:t> </a:t>
            </a:r>
            <a:r>
              <a:rPr sz="2800" dirty="0">
                <a:latin typeface="Arial MT"/>
                <a:cs typeface="Arial MT"/>
              </a:rPr>
              <a:t>digunakan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Mesir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(membalsem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mayat),</a:t>
            </a:r>
            <a:r>
              <a:rPr sz="2800" spc="7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di</a:t>
            </a:r>
            <a:r>
              <a:rPr sz="2800" spc="-13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Yunani,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Romawi,</a:t>
            </a:r>
            <a:r>
              <a:rPr sz="2800" spc="-1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Arab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(antiseptic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desinfektan)</a:t>
            </a:r>
            <a:endParaRPr sz="2800">
              <a:latin typeface="Arial MT"/>
              <a:cs typeface="Arial MT"/>
            </a:endParaRPr>
          </a:p>
          <a:p>
            <a:pPr marL="1813560" marR="5080" indent="27940">
              <a:lnSpc>
                <a:spcPct val="100000"/>
              </a:lnSpc>
              <a:spcBef>
                <a:spcPts val="660"/>
              </a:spcBef>
            </a:pPr>
            <a:r>
              <a:rPr sz="2800" dirty="0">
                <a:latin typeface="Arial MT"/>
                <a:cs typeface="Arial MT"/>
              </a:rPr>
              <a:t>Suku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Inca/Peru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(antipiretik),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Eropa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abad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17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(antimikroba, antivirus</a:t>
            </a:r>
            <a:r>
              <a:rPr sz="2400" spc="-10" dirty="0">
                <a:latin typeface="Arial MT"/>
                <a:cs typeface="Arial MT"/>
              </a:rPr>
              <a:t>)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25"/>
              </a:spcBef>
            </a:pPr>
            <a:endParaRPr sz="2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800" b="1" spc="-20" dirty="0">
                <a:latin typeface="Arial" panose="020B0604020202020204"/>
                <a:cs typeface="Arial" panose="020B0604020202020204"/>
              </a:rPr>
              <a:t>Madu</a:t>
            </a:r>
            <a:endParaRPr sz="2800">
              <a:latin typeface="Arial" panose="020B0604020202020204"/>
              <a:cs typeface="Arial" panose="020B0604020202020204"/>
            </a:endParaRPr>
          </a:p>
          <a:p>
            <a:pPr marL="1813560" marR="163195" indent="-1801495">
              <a:lnSpc>
                <a:spcPct val="100000"/>
              </a:lnSpc>
              <a:spcBef>
                <a:spcPts val="660"/>
              </a:spcBef>
            </a:pPr>
            <a:r>
              <a:rPr sz="2800" dirty="0">
                <a:latin typeface="Arial MT"/>
                <a:cs typeface="Arial MT"/>
              </a:rPr>
              <a:t>digunakan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sejak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5500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tahun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lalu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untuk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nutrisi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(pemanis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alami)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dan </a:t>
            </a:r>
            <a:r>
              <a:rPr sz="2800" dirty="0">
                <a:latin typeface="Arial MT"/>
                <a:cs typeface="Arial MT"/>
              </a:rPr>
              <a:t>obat</a:t>
            </a:r>
            <a:r>
              <a:rPr sz="2800" spc="-114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obatan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oleh</a:t>
            </a:r>
            <a:r>
              <a:rPr sz="2800" spc="-1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bangsa</a:t>
            </a:r>
            <a:r>
              <a:rPr sz="2800" spc="-13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Yunani,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China,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Mesir,</a:t>
            </a:r>
            <a:r>
              <a:rPr sz="2800" spc="-114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Romawi, </a:t>
            </a:r>
            <a:r>
              <a:rPr sz="2800" dirty="0">
                <a:latin typeface="Arial MT"/>
                <a:cs typeface="Arial MT"/>
              </a:rPr>
              <a:t>Arab,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Maya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dan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Babylonians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32232" y="2348992"/>
            <a:ext cx="2020824" cy="140360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6395" y="236220"/>
            <a:ext cx="10890885" cy="1591310"/>
            <a:chOff x="166395" y="236220"/>
            <a:chExt cx="10890885" cy="1591310"/>
          </a:xfrm>
        </p:grpSpPr>
        <p:sp>
          <p:nvSpPr>
            <p:cNvPr id="3" name="object 3"/>
            <p:cNvSpPr/>
            <p:nvPr/>
          </p:nvSpPr>
          <p:spPr>
            <a:xfrm>
              <a:off x="1350517" y="274624"/>
              <a:ext cx="9707245" cy="807085"/>
            </a:xfrm>
            <a:custGeom>
              <a:avLst/>
              <a:gdLst/>
              <a:ahLst/>
              <a:cxnLst/>
              <a:rect l="l" t="t" r="r" b="b"/>
              <a:pathLst>
                <a:path w="9707245" h="807085">
                  <a:moveTo>
                    <a:pt x="9706737" y="0"/>
                  </a:moveTo>
                  <a:lnTo>
                    <a:pt x="0" y="0"/>
                  </a:lnTo>
                  <a:lnTo>
                    <a:pt x="0" y="807034"/>
                  </a:lnTo>
                  <a:lnTo>
                    <a:pt x="9706737" y="807034"/>
                  </a:lnTo>
                  <a:lnTo>
                    <a:pt x="9706737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861820" y="236220"/>
              <a:ext cx="3535679" cy="10718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12359" y="236220"/>
              <a:ext cx="2308860" cy="10718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33540" y="236220"/>
              <a:ext cx="2032000" cy="10718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7859" y="236220"/>
              <a:ext cx="1617979" cy="10718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03079" y="236220"/>
              <a:ext cx="1181100" cy="10718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67636" y="519429"/>
              <a:ext cx="2888488" cy="42405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18176" y="509143"/>
              <a:ext cx="1672843" cy="37084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43166" y="510667"/>
              <a:ext cx="1381886" cy="3714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73769" y="509015"/>
              <a:ext cx="994028" cy="37884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708388" y="526034"/>
              <a:ext cx="533399" cy="35052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72745" y="1013840"/>
              <a:ext cx="1574165" cy="807085"/>
            </a:xfrm>
            <a:custGeom>
              <a:avLst/>
              <a:gdLst/>
              <a:ahLst/>
              <a:cxnLst/>
              <a:rect l="l" t="t" r="r" b="b"/>
              <a:pathLst>
                <a:path w="1574164" h="807085">
                  <a:moveTo>
                    <a:pt x="787006" y="0"/>
                  </a:moveTo>
                  <a:lnTo>
                    <a:pt x="725501" y="1213"/>
                  </a:lnTo>
                  <a:lnTo>
                    <a:pt x="665291" y="4794"/>
                  </a:lnTo>
                  <a:lnTo>
                    <a:pt x="606551" y="10653"/>
                  </a:lnTo>
                  <a:lnTo>
                    <a:pt x="549455" y="18700"/>
                  </a:lnTo>
                  <a:lnTo>
                    <a:pt x="494179" y="28846"/>
                  </a:lnTo>
                  <a:lnTo>
                    <a:pt x="440898" y="41001"/>
                  </a:lnTo>
                  <a:lnTo>
                    <a:pt x="389786" y="55075"/>
                  </a:lnTo>
                  <a:lnTo>
                    <a:pt x="341019" y="70979"/>
                  </a:lnTo>
                  <a:lnTo>
                    <a:pt x="294771" y="88624"/>
                  </a:lnTo>
                  <a:lnTo>
                    <a:pt x="251218" y="107919"/>
                  </a:lnTo>
                  <a:lnTo>
                    <a:pt x="210534" y="128775"/>
                  </a:lnTo>
                  <a:lnTo>
                    <a:pt x="172894" y="151102"/>
                  </a:lnTo>
                  <a:lnTo>
                    <a:pt x="138474" y="174811"/>
                  </a:lnTo>
                  <a:lnTo>
                    <a:pt x="107448" y="199813"/>
                  </a:lnTo>
                  <a:lnTo>
                    <a:pt x="56278" y="253334"/>
                  </a:lnTo>
                  <a:lnTo>
                    <a:pt x="20785" y="310949"/>
                  </a:lnTo>
                  <a:lnTo>
                    <a:pt x="2367" y="371940"/>
                  </a:lnTo>
                  <a:lnTo>
                    <a:pt x="0" y="403479"/>
                  </a:lnTo>
                  <a:lnTo>
                    <a:pt x="2367" y="435017"/>
                  </a:lnTo>
                  <a:lnTo>
                    <a:pt x="20785" y="496008"/>
                  </a:lnTo>
                  <a:lnTo>
                    <a:pt x="56278" y="553623"/>
                  </a:lnTo>
                  <a:lnTo>
                    <a:pt x="107448" y="607144"/>
                  </a:lnTo>
                  <a:lnTo>
                    <a:pt x="138474" y="632146"/>
                  </a:lnTo>
                  <a:lnTo>
                    <a:pt x="172894" y="655855"/>
                  </a:lnTo>
                  <a:lnTo>
                    <a:pt x="210534" y="678182"/>
                  </a:lnTo>
                  <a:lnTo>
                    <a:pt x="251218" y="699038"/>
                  </a:lnTo>
                  <a:lnTo>
                    <a:pt x="294771" y="718333"/>
                  </a:lnTo>
                  <a:lnTo>
                    <a:pt x="341019" y="735978"/>
                  </a:lnTo>
                  <a:lnTo>
                    <a:pt x="389786" y="751882"/>
                  </a:lnTo>
                  <a:lnTo>
                    <a:pt x="440898" y="765956"/>
                  </a:lnTo>
                  <a:lnTo>
                    <a:pt x="494179" y="778111"/>
                  </a:lnTo>
                  <a:lnTo>
                    <a:pt x="549455" y="788257"/>
                  </a:lnTo>
                  <a:lnTo>
                    <a:pt x="606551" y="796304"/>
                  </a:lnTo>
                  <a:lnTo>
                    <a:pt x="665291" y="802163"/>
                  </a:lnTo>
                  <a:lnTo>
                    <a:pt x="725501" y="805744"/>
                  </a:lnTo>
                  <a:lnTo>
                    <a:pt x="787006" y="806958"/>
                  </a:lnTo>
                  <a:lnTo>
                    <a:pt x="848517" y="805744"/>
                  </a:lnTo>
                  <a:lnTo>
                    <a:pt x="908733" y="802163"/>
                  </a:lnTo>
                  <a:lnTo>
                    <a:pt x="967477" y="796304"/>
                  </a:lnTo>
                  <a:lnTo>
                    <a:pt x="1024576" y="788257"/>
                  </a:lnTo>
                  <a:lnTo>
                    <a:pt x="1079854" y="778111"/>
                  </a:lnTo>
                  <a:lnTo>
                    <a:pt x="1133136" y="765956"/>
                  </a:lnTo>
                  <a:lnTo>
                    <a:pt x="1184248" y="751882"/>
                  </a:lnTo>
                  <a:lnTo>
                    <a:pt x="1233015" y="735978"/>
                  </a:lnTo>
                  <a:lnTo>
                    <a:pt x="1279262" y="718333"/>
                  </a:lnTo>
                  <a:lnTo>
                    <a:pt x="1322814" y="699038"/>
                  </a:lnTo>
                  <a:lnTo>
                    <a:pt x="1363496" y="678182"/>
                  </a:lnTo>
                  <a:lnTo>
                    <a:pt x="1401134" y="655855"/>
                  </a:lnTo>
                  <a:lnTo>
                    <a:pt x="1435552" y="632146"/>
                  </a:lnTo>
                  <a:lnTo>
                    <a:pt x="1466575" y="607144"/>
                  </a:lnTo>
                  <a:lnTo>
                    <a:pt x="1517740" y="553623"/>
                  </a:lnTo>
                  <a:lnTo>
                    <a:pt x="1553230" y="496008"/>
                  </a:lnTo>
                  <a:lnTo>
                    <a:pt x="1571645" y="435017"/>
                  </a:lnTo>
                  <a:lnTo>
                    <a:pt x="1574012" y="403479"/>
                  </a:lnTo>
                  <a:lnTo>
                    <a:pt x="1571645" y="371940"/>
                  </a:lnTo>
                  <a:lnTo>
                    <a:pt x="1553230" y="310949"/>
                  </a:lnTo>
                  <a:lnTo>
                    <a:pt x="1517740" y="253334"/>
                  </a:lnTo>
                  <a:lnTo>
                    <a:pt x="1466575" y="199813"/>
                  </a:lnTo>
                  <a:lnTo>
                    <a:pt x="1435552" y="174811"/>
                  </a:lnTo>
                  <a:lnTo>
                    <a:pt x="1401134" y="151102"/>
                  </a:lnTo>
                  <a:lnTo>
                    <a:pt x="1363496" y="128775"/>
                  </a:lnTo>
                  <a:lnTo>
                    <a:pt x="1322814" y="107919"/>
                  </a:lnTo>
                  <a:lnTo>
                    <a:pt x="1279262" y="88624"/>
                  </a:lnTo>
                  <a:lnTo>
                    <a:pt x="1233015" y="70979"/>
                  </a:lnTo>
                  <a:lnTo>
                    <a:pt x="1184248" y="55075"/>
                  </a:lnTo>
                  <a:lnTo>
                    <a:pt x="1133136" y="41001"/>
                  </a:lnTo>
                  <a:lnTo>
                    <a:pt x="1079854" y="28846"/>
                  </a:lnTo>
                  <a:lnTo>
                    <a:pt x="1024576" y="18700"/>
                  </a:lnTo>
                  <a:lnTo>
                    <a:pt x="967477" y="10653"/>
                  </a:lnTo>
                  <a:lnTo>
                    <a:pt x="908733" y="4794"/>
                  </a:lnTo>
                  <a:lnTo>
                    <a:pt x="848517" y="1213"/>
                  </a:lnTo>
                  <a:lnTo>
                    <a:pt x="787006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72745" y="1013840"/>
              <a:ext cx="1574165" cy="807085"/>
            </a:xfrm>
            <a:custGeom>
              <a:avLst/>
              <a:gdLst/>
              <a:ahLst/>
              <a:cxnLst/>
              <a:rect l="l" t="t" r="r" b="b"/>
              <a:pathLst>
                <a:path w="1574164" h="807085">
                  <a:moveTo>
                    <a:pt x="0" y="403479"/>
                  </a:moveTo>
                  <a:lnTo>
                    <a:pt x="9354" y="341067"/>
                  </a:lnTo>
                  <a:lnTo>
                    <a:pt x="36484" y="281675"/>
                  </a:lnTo>
                  <a:lnTo>
                    <a:pt x="79991" y="226017"/>
                  </a:lnTo>
                  <a:lnTo>
                    <a:pt x="138474" y="174811"/>
                  </a:lnTo>
                  <a:lnTo>
                    <a:pt x="172894" y="151102"/>
                  </a:lnTo>
                  <a:lnTo>
                    <a:pt x="210534" y="128775"/>
                  </a:lnTo>
                  <a:lnTo>
                    <a:pt x="251218" y="107919"/>
                  </a:lnTo>
                  <a:lnTo>
                    <a:pt x="294771" y="88624"/>
                  </a:lnTo>
                  <a:lnTo>
                    <a:pt x="341019" y="70979"/>
                  </a:lnTo>
                  <a:lnTo>
                    <a:pt x="389786" y="55075"/>
                  </a:lnTo>
                  <a:lnTo>
                    <a:pt x="440898" y="41001"/>
                  </a:lnTo>
                  <a:lnTo>
                    <a:pt x="494179" y="28846"/>
                  </a:lnTo>
                  <a:lnTo>
                    <a:pt x="549455" y="18700"/>
                  </a:lnTo>
                  <a:lnTo>
                    <a:pt x="606551" y="10653"/>
                  </a:lnTo>
                  <a:lnTo>
                    <a:pt x="665291" y="4794"/>
                  </a:lnTo>
                  <a:lnTo>
                    <a:pt x="725501" y="1213"/>
                  </a:lnTo>
                  <a:lnTo>
                    <a:pt x="787006" y="0"/>
                  </a:lnTo>
                  <a:lnTo>
                    <a:pt x="848517" y="1213"/>
                  </a:lnTo>
                  <a:lnTo>
                    <a:pt x="908733" y="4794"/>
                  </a:lnTo>
                  <a:lnTo>
                    <a:pt x="967477" y="10653"/>
                  </a:lnTo>
                  <a:lnTo>
                    <a:pt x="1024576" y="18700"/>
                  </a:lnTo>
                  <a:lnTo>
                    <a:pt x="1079854" y="28846"/>
                  </a:lnTo>
                  <a:lnTo>
                    <a:pt x="1133136" y="41001"/>
                  </a:lnTo>
                  <a:lnTo>
                    <a:pt x="1184248" y="55075"/>
                  </a:lnTo>
                  <a:lnTo>
                    <a:pt x="1233015" y="70979"/>
                  </a:lnTo>
                  <a:lnTo>
                    <a:pt x="1279262" y="88624"/>
                  </a:lnTo>
                  <a:lnTo>
                    <a:pt x="1322814" y="107919"/>
                  </a:lnTo>
                  <a:lnTo>
                    <a:pt x="1363496" y="128775"/>
                  </a:lnTo>
                  <a:lnTo>
                    <a:pt x="1401134" y="151102"/>
                  </a:lnTo>
                  <a:lnTo>
                    <a:pt x="1435552" y="174811"/>
                  </a:lnTo>
                  <a:lnTo>
                    <a:pt x="1466575" y="199813"/>
                  </a:lnTo>
                  <a:lnTo>
                    <a:pt x="1517740" y="253334"/>
                  </a:lnTo>
                  <a:lnTo>
                    <a:pt x="1553230" y="310949"/>
                  </a:lnTo>
                  <a:lnTo>
                    <a:pt x="1571645" y="371940"/>
                  </a:lnTo>
                  <a:lnTo>
                    <a:pt x="1574012" y="403479"/>
                  </a:lnTo>
                  <a:lnTo>
                    <a:pt x="1571645" y="435017"/>
                  </a:lnTo>
                  <a:lnTo>
                    <a:pt x="1553230" y="496008"/>
                  </a:lnTo>
                  <a:lnTo>
                    <a:pt x="1517740" y="553623"/>
                  </a:lnTo>
                  <a:lnTo>
                    <a:pt x="1466575" y="607144"/>
                  </a:lnTo>
                  <a:lnTo>
                    <a:pt x="1435552" y="632146"/>
                  </a:lnTo>
                  <a:lnTo>
                    <a:pt x="1401134" y="655855"/>
                  </a:lnTo>
                  <a:lnTo>
                    <a:pt x="1363496" y="678182"/>
                  </a:lnTo>
                  <a:lnTo>
                    <a:pt x="1322814" y="699038"/>
                  </a:lnTo>
                  <a:lnTo>
                    <a:pt x="1279262" y="718333"/>
                  </a:lnTo>
                  <a:lnTo>
                    <a:pt x="1233015" y="735978"/>
                  </a:lnTo>
                  <a:lnTo>
                    <a:pt x="1184248" y="751882"/>
                  </a:lnTo>
                  <a:lnTo>
                    <a:pt x="1133136" y="765956"/>
                  </a:lnTo>
                  <a:lnTo>
                    <a:pt x="1079854" y="778111"/>
                  </a:lnTo>
                  <a:lnTo>
                    <a:pt x="1024576" y="788257"/>
                  </a:lnTo>
                  <a:lnTo>
                    <a:pt x="967477" y="796304"/>
                  </a:lnTo>
                  <a:lnTo>
                    <a:pt x="908733" y="802163"/>
                  </a:lnTo>
                  <a:lnTo>
                    <a:pt x="848517" y="805744"/>
                  </a:lnTo>
                  <a:lnTo>
                    <a:pt x="787006" y="806958"/>
                  </a:lnTo>
                  <a:lnTo>
                    <a:pt x="725501" y="805744"/>
                  </a:lnTo>
                  <a:lnTo>
                    <a:pt x="665291" y="802163"/>
                  </a:lnTo>
                  <a:lnTo>
                    <a:pt x="606551" y="796304"/>
                  </a:lnTo>
                  <a:lnTo>
                    <a:pt x="549455" y="788257"/>
                  </a:lnTo>
                  <a:lnTo>
                    <a:pt x="494179" y="778111"/>
                  </a:lnTo>
                  <a:lnTo>
                    <a:pt x="440898" y="765956"/>
                  </a:lnTo>
                  <a:lnTo>
                    <a:pt x="389786" y="751882"/>
                  </a:lnTo>
                  <a:lnTo>
                    <a:pt x="341019" y="735978"/>
                  </a:lnTo>
                  <a:lnTo>
                    <a:pt x="294771" y="718333"/>
                  </a:lnTo>
                  <a:lnTo>
                    <a:pt x="251218" y="699038"/>
                  </a:lnTo>
                  <a:lnTo>
                    <a:pt x="210534" y="678182"/>
                  </a:lnTo>
                  <a:lnTo>
                    <a:pt x="172894" y="655855"/>
                  </a:lnTo>
                  <a:lnTo>
                    <a:pt x="138474" y="632146"/>
                  </a:lnTo>
                  <a:lnTo>
                    <a:pt x="107448" y="607144"/>
                  </a:lnTo>
                  <a:lnTo>
                    <a:pt x="56278" y="553623"/>
                  </a:lnTo>
                  <a:lnTo>
                    <a:pt x="20785" y="496008"/>
                  </a:lnTo>
                  <a:lnTo>
                    <a:pt x="2367" y="435017"/>
                  </a:lnTo>
                  <a:lnTo>
                    <a:pt x="0" y="403479"/>
                  </a:lnTo>
                  <a:close/>
                </a:path>
              </a:pathLst>
            </a:custGeom>
            <a:ln w="12700">
              <a:solidFill>
                <a:srgbClr val="5A85A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781810" y="1996820"/>
          <a:ext cx="10278745" cy="41979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34615"/>
                <a:gridCol w="2395855"/>
                <a:gridCol w="2550795"/>
                <a:gridCol w="2607945"/>
              </a:tblGrid>
              <a:tr h="915035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dirty="0">
                          <a:latin typeface="Arial" panose="020B0604020202020204"/>
                          <a:cs typeface="Arial" panose="020B0604020202020204"/>
                        </a:rPr>
                        <a:t>Sifat</a:t>
                      </a:r>
                      <a:r>
                        <a:rPr sz="2400" b="1" spc="-3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b="1" spc="-10" dirty="0">
                          <a:latin typeface="Arial" panose="020B0604020202020204"/>
                          <a:cs typeface="Arial" panose="020B0604020202020204"/>
                        </a:rPr>
                        <a:t>Fisik-</a:t>
                      </a:r>
                      <a:r>
                        <a:rPr sz="2400" b="1" spc="-20" dirty="0">
                          <a:latin typeface="Arial" panose="020B0604020202020204"/>
                          <a:cs typeface="Arial" panose="020B0604020202020204"/>
                        </a:rPr>
                        <a:t>kimia</a:t>
                      </a:r>
                      <a:endParaRPr sz="2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dirty="0">
                          <a:latin typeface="Arial" panose="020B0604020202020204"/>
                          <a:cs typeface="Arial" panose="020B0604020202020204"/>
                        </a:rPr>
                        <a:t>Madu</a:t>
                      </a:r>
                      <a:r>
                        <a:rPr sz="2400" b="1" spc="-1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b="1" spc="-10" dirty="0">
                          <a:latin typeface="Arial" panose="020B0604020202020204"/>
                          <a:cs typeface="Arial" panose="020B0604020202020204"/>
                        </a:rPr>
                        <a:t>Tualang</a:t>
                      </a:r>
                      <a:endParaRPr sz="240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10604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600" b="1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(Erejuwa</a:t>
                      </a:r>
                      <a:r>
                        <a:rPr sz="1600" b="1" spc="-35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et</a:t>
                      </a:r>
                      <a:r>
                        <a:rPr sz="1600" b="1" spc="-10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al,</a:t>
                      </a:r>
                      <a:r>
                        <a:rPr sz="1600" b="1" spc="-5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2010)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873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92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dirty="0">
                          <a:latin typeface="Arial" panose="020B0604020202020204"/>
                          <a:cs typeface="Arial" panose="020B0604020202020204"/>
                        </a:rPr>
                        <a:t>Madu</a:t>
                      </a:r>
                      <a:r>
                        <a:rPr sz="2400" b="1" spc="-1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b="1" spc="-10" dirty="0">
                          <a:latin typeface="Arial" panose="020B0604020202020204"/>
                          <a:cs typeface="Arial" panose="020B0604020202020204"/>
                        </a:rPr>
                        <a:t>Manuka</a:t>
                      </a:r>
                      <a:endParaRPr sz="240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2692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600" b="1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(Stephen</a:t>
                      </a:r>
                      <a:r>
                        <a:rPr sz="1600" b="1" spc="-35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et</a:t>
                      </a:r>
                      <a:r>
                        <a:rPr sz="1600" b="1" spc="-5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al,</a:t>
                      </a:r>
                      <a:r>
                        <a:rPr sz="1600" b="1" spc="-5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2010)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873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797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dirty="0">
                          <a:latin typeface="Arial" panose="020B0604020202020204"/>
                          <a:cs typeface="Arial" panose="020B0604020202020204"/>
                        </a:rPr>
                        <a:t>Madu</a:t>
                      </a:r>
                      <a:r>
                        <a:rPr sz="2400" b="1" spc="-1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b="1" spc="-10" dirty="0">
                          <a:latin typeface="Arial" panose="020B0604020202020204"/>
                          <a:cs typeface="Arial" panose="020B0604020202020204"/>
                        </a:rPr>
                        <a:t>Trigona</a:t>
                      </a:r>
                      <a:endParaRPr sz="240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26797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600" b="1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(Souza</a:t>
                      </a:r>
                      <a:r>
                        <a:rPr sz="1600" b="1" spc="-35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et</a:t>
                      </a:r>
                      <a:r>
                        <a:rPr sz="1600" b="1" spc="-5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al,</a:t>
                      </a:r>
                      <a:r>
                        <a:rPr sz="1600" b="1" spc="5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2C87E4"/>
                          </a:solidFill>
                          <a:latin typeface="Arial" panose="020B0604020202020204"/>
                          <a:cs typeface="Arial" panose="020B0604020202020204"/>
                        </a:rPr>
                        <a:t>2006)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873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6880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spc="-10" dirty="0">
                          <a:latin typeface="Arial" panose="020B0604020202020204"/>
                          <a:cs typeface="Arial" panose="020B0604020202020204"/>
                        </a:rPr>
                        <a:t>Warna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161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Coklat</a:t>
                      </a:r>
                      <a:r>
                        <a:rPr sz="2000" b="1" spc="-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25" dirty="0">
                          <a:latin typeface="Arial" panose="020B0604020202020204"/>
                          <a:cs typeface="Arial" panose="020B0604020202020204"/>
                        </a:rPr>
                        <a:t>tua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69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671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coklat</a:t>
                      </a:r>
                      <a:r>
                        <a:rPr sz="2000" b="1" spc="-4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10" dirty="0">
                          <a:latin typeface="Arial" panose="020B0604020202020204"/>
                          <a:cs typeface="Arial" panose="020B0604020202020204"/>
                        </a:rPr>
                        <a:t>terang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69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7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Coklat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10" dirty="0">
                          <a:latin typeface="Arial" panose="020B0604020202020204"/>
                          <a:cs typeface="Arial" panose="020B0604020202020204"/>
                        </a:rPr>
                        <a:t>kuning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69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6880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Kadar</a:t>
                      </a:r>
                      <a:r>
                        <a:rPr sz="2000" b="1" spc="-12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25" dirty="0">
                          <a:latin typeface="Arial" panose="020B0604020202020204"/>
                          <a:cs typeface="Arial" panose="020B0604020202020204"/>
                        </a:rPr>
                        <a:t>Air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169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23.3</a:t>
                      </a:r>
                      <a:r>
                        <a:rPr sz="2000" b="1" spc="-4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0750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18.7</a:t>
                      </a:r>
                      <a:r>
                        <a:rPr sz="2000" b="1" spc="-4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359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25.02</a:t>
                      </a:r>
                      <a:r>
                        <a:rPr sz="2000" b="1" spc="-4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spc="-20" dirty="0">
                          <a:latin typeface="Arial" panose="020B0604020202020204"/>
                          <a:cs typeface="Arial" panose="020B0604020202020204"/>
                        </a:rPr>
                        <a:t>Total</a:t>
                      </a:r>
                      <a:r>
                        <a:rPr sz="2000" b="1" spc="-6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gula</a:t>
                      </a:r>
                      <a:r>
                        <a:rPr sz="2000" b="1" spc="-6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10" dirty="0">
                          <a:latin typeface="Arial" panose="020B0604020202020204"/>
                          <a:cs typeface="Arial" panose="020B0604020202020204"/>
                        </a:rPr>
                        <a:t>pereduksi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69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67.5</a:t>
                      </a:r>
                      <a:r>
                        <a:rPr sz="2000" b="1" spc="-4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50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76.0</a:t>
                      </a:r>
                      <a:r>
                        <a:rPr sz="2000" b="1" spc="-4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89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55.0</a:t>
                      </a:r>
                      <a:r>
                        <a:rPr sz="20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2000" b="1" spc="-1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86.0</a:t>
                      </a:r>
                      <a:r>
                        <a:rPr sz="2000" b="1" spc="-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6880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10" dirty="0">
                          <a:latin typeface="Arial" panose="020B0604020202020204"/>
                          <a:cs typeface="Arial" panose="020B0604020202020204"/>
                        </a:rPr>
                        <a:t>Glukosa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169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30.0</a:t>
                      </a:r>
                      <a:r>
                        <a:rPr sz="20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0750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36.2</a:t>
                      </a:r>
                      <a:r>
                        <a:rPr sz="20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9621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8.2-30.9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 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436880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10" dirty="0">
                          <a:latin typeface="Arial" panose="020B0604020202020204"/>
                          <a:cs typeface="Arial" panose="020B0604020202020204"/>
                        </a:rPr>
                        <a:t>Fruktosa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69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10" dirty="0">
                          <a:latin typeface="Arial" panose="020B0604020202020204"/>
                          <a:cs typeface="Arial" panose="020B0604020202020204"/>
                        </a:rPr>
                        <a:t>29.6%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50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40.0</a:t>
                      </a:r>
                      <a:r>
                        <a:rPr sz="2000" b="1" spc="-4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367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10" dirty="0">
                          <a:latin typeface="Arial" panose="020B0604020202020204"/>
                          <a:cs typeface="Arial" panose="020B0604020202020204"/>
                        </a:rPr>
                        <a:t>31.1-</a:t>
                      </a: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40.2</a:t>
                      </a:r>
                      <a:r>
                        <a:rPr sz="2000" b="1" spc="-4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6880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10" dirty="0">
                          <a:latin typeface="Arial" panose="020B0604020202020204"/>
                          <a:cs typeface="Arial" panose="020B0604020202020204"/>
                        </a:rPr>
                        <a:t>Sucrosa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9880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0.6</a:t>
                      </a:r>
                      <a:r>
                        <a:rPr sz="2000" b="1" spc="-2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1455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2.8</a:t>
                      </a:r>
                      <a:r>
                        <a:rPr sz="20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>
                  <a:txBody>
                    <a:bodyPr/>
                    <a:lstStyle/>
                    <a:p>
                      <a:pPr marL="19685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0.3-1.3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 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10" dirty="0">
                          <a:latin typeface="Arial" panose="020B0604020202020204"/>
                          <a:cs typeface="Arial" panose="020B0604020202020204"/>
                        </a:rPr>
                        <a:t>Maltosa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80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7.9</a:t>
                      </a:r>
                      <a:r>
                        <a:rPr sz="2000" b="1" spc="-3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55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dirty="0">
                          <a:latin typeface="Arial" panose="020B0604020202020204"/>
                          <a:cs typeface="Arial" panose="020B0604020202020204"/>
                        </a:rPr>
                        <a:t>1.2</a:t>
                      </a:r>
                      <a:r>
                        <a:rPr sz="2000" b="1" spc="-4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000" b="1" spc="-50" dirty="0">
                          <a:latin typeface="Arial" panose="020B0604020202020204"/>
                          <a:cs typeface="Arial" panose="020B0604020202020204"/>
                        </a:rPr>
                        <a:t>%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939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25" dirty="0">
                          <a:latin typeface="Arial" panose="020B0604020202020204"/>
                          <a:cs typeface="Arial" panose="020B0604020202020204"/>
                        </a:rPr>
                        <a:t>NA</a:t>
                      </a:r>
                      <a:endParaRPr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1867154" y="1374521"/>
            <a:ext cx="961009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dirty="0">
                <a:latin typeface="Arial" panose="020B0604020202020204"/>
                <a:cs typeface="Arial" panose="020B0604020202020204"/>
              </a:rPr>
              <a:t>Sifat</a:t>
            </a:r>
            <a:r>
              <a:rPr sz="26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600" b="1" dirty="0">
                <a:latin typeface="Arial" panose="020B0604020202020204"/>
                <a:cs typeface="Arial" panose="020B0604020202020204"/>
              </a:rPr>
              <a:t>Fisik</a:t>
            </a:r>
            <a:r>
              <a:rPr sz="26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600" b="1" dirty="0">
                <a:latin typeface="Arial" panose="020B0604020202020204"/>
                <a:cs typeface="Arial" panose="020B0604020202020204"/>
              </a:rPr>
              <a:t>Kimia</a:t>
            </a:r>
            <a:r>
              <a:rPr sz="26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600" b="1" dirty="0">
                <a:latin typeface="Arial" panose="020B0604020202020204"/>
                <a:cs typeface="Arial" panose="020B0604020202020204"/>
              </a:rPr>
              <a:t>Madu</a:t>
            </a:r>
            <a:r>
              <a:rPr sz="26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600" b="1" dirty="0">
                <a:latin typeface="Arial" panose="020B0604020202020204"/>
                <a:cs typeface="Arial" panose="020B0604020202020204"/>
              </a:rPr>
              <a:t>Lebah</a:t>
            </a:r>
            <a:r>
              <a:rPr sz="26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600" b="1" dirty="0">
                <a:latin typeface="Arial" panose="020B0604020202020204"/>
                <a:cs typeface="Arial" panose="020B0604020202020204"/>
              </a:rPr>
              <a:t>Hutan</a:t>
            </a:r>
            <a:r>
              <a:rPr sz="26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600" b="1" dirty="0">
                <a:latin typeface="Arial" panose="020B0604020202020204"/>
                <a:cs typeface="Arial" panose="020B0604020202020204"/>
              </a:rPr>
              <a:t>dan</a:t>
            </a:r>
            <a:r>
              <a:rPr sz="2600" b="1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600" b="1" dirty="0">
                <a:latin typeface="Arial" panose="020B0604020202020204"/>
                <a:cs typeface="Arial" panose="020B0604020202020204"/>
              </a:rPr>
              <a:t>Lebah</a:t>
            </a:r>
            <a:r>
              <a:rPr sz="26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600" b="1" dirty="0">
                <a:latin typeface="Arial" panose="020B0604020202020204"/>
                <a:cs typeface="Arial" panose="020B0604020202020204"/>
              </a:rPr>
              <a:t>tak</a:t>
            </a:r>
            <a:r>
              <a:rPr sz="26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600" b="1" spc="-10" dirty="0">
                <a:latin typeface="Arial" panose="020B0604020202020204"/>
                <a:cs typeface="Arial" panose="020B0604020202020204"/>
              </a:rPr>
              <a:t>bersengat</a:t>
            </a:r>
            <a:endParaRPr sz="2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52755" y="1164907"/>
            <a:ext cx="9563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0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Madu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14147" y="2140966"/>
            <a:ext cx="1514317" cy="186232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93468" y="1573740"/>
            <a:ext cx="6987801" cy="455428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061845" y="408558"/>
            <a:ext cx="5299075" cy="885825"/>
          </a:xfrm>
          <a:custGeom>
            <a:avLst/>
            <a:gdLst/>
            <a:ahLst/>
            <a:cxnLst/>
            <a:rect l="l" t="t" r="r" b="b"/>
            <a:pathLst>
              <a:path w="5299075" h="885825">
                <a:moveTo>
                  <a:pt x="5151120" y="0"/>
                </a:moveTo>
                <a:lnTo>
                  <a:pt x="147574" y="0"/>
                </a:lnTo>
                <a:lnTo>
                  <a:pt x="100917" y="7520"/>
                </a:lnTo>
                <a:lnTo>
                  <a:pt x="60405" y="28464"/>
                </a:lnTo>
                <a:lnTo>
                  <a:pt x="28464" y="60405"/>
                </a:lnTo>
                <a:lnTo>
                  <a:pt x="7520" y="100917"/>
                </a:lnTo>
                <a:lnTo>
                  <a:pt x="0" y="147574"/>
                </a:lnTo>
                <a:lnTo>
                  <a:pt x="0" y="737742"/>
                </a:lnTo>
                <a:lnTo>
                  <a:pt x="7520" y="784399"/>
                </a:lnTo>
                <a:lnTo>
                  <a:pt x="28464" y="824911"/>
                </a:lnTo>
                <a:lnTo>
                  <a:pt x="60405" y="856852"/>
                </a:lnTo>
                <a:lnTo>
                  <a:pt x="100917" y="877796"/>
                </a:lnTo>
                <a:lnTo>
                  <a:pt x="147574" y="885316"/>
                </a:lnTo>
                <a:lnTo>
                  <a:pt x="5151120" y="885316"/>
                </a:lnTo>
                <a:lnTo>
                  <a:pt x="5197776" y="877796"/>
                </a:lnTo>
                <a:lnTo>
                  <a:pt x="5238288" y="856852"/>
                </a:lnTo>
                <a:lnTo>
                  <a:pt x="5270229" y="824911"/>
                </a:lnTo>
                <a:lnTo>
                  <a:pt x="5291173" y="784399"/>
                </a:lnTo>
                <a:lnTo>
                  <a:pt x="5298694" y="737742"/>
                </a:lnTo>
                <a:lnTo>
                  <a:pt x="5298694" y="147574"/>
                </a:lnTo>
                <a:lnTo>
                  <a:pt x="5291173" y="100917"/>
                </a:lnTo>
                <a:lnTo>
                  <a:pt x="5270229" y="60405"/>
                </a:lnTo>
                <a:lnTo>
                  <a:pt x="5238288" y="28464"/>
                </a:lnTo>
                <a:lnTo>
                  <a:pt x="5197776" y="7520"/>
                </a:lnTo>
                <a:lnTo>
                  <a:pt x="515112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22879" y="404948"/>
            <a:ext cx="3975100" cy="80200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10"/>
              </a:spcBef>
            </a:pPr>
            <a:r>
              <a:rPr sz="3200" dirty="0">
                <a:latin typeface="Palatino Linotype" panose="02040502050505030304"/>
                <a:cs typeface="Palatino Linotype" panose="02040502050505030304"/>
              </a:rPr>
              <a:t>Manfaat</a:t>
            </a:r>
            <a:r>
              <a:rPr sz="3200" spc="-4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3200" dirty="0">
                <a:latin typeface="Palatino Linotype" panose="02040502050505030304"/>
                <a:cs typeface="Palatino Linotype" panose="02040502050505030304"/>
              </a:rPr>
              <a:t>terapi</a:t>
            </a:r>
            <a:r>
              <a:rPr sz="3200" spc="-3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3200" spc="-20" dirty="0">
                <a:latin typeface="Palatino Linotype" panose="02040502050505030304"/>
                <a:cs typeface="Palatino Linotype" panose="02040502050505030304"/>
              </a:rPr>
              <a:t>Madu</a:t>
            </a:r>
            <a:endParaRPr sz="3200">
              <a:latin typeface="Palatino Linotype" panose="02040502050505030304"/>
              <a:cs typeface="Palatino Linotype" panose="02040502050505030304"/>
            </a:endParaRPr>
          </a:p>
          <a:p>
            <a:pPr marL="3175" algn="ctr">
              <a:lnSpc>
                <a:spcPct val="100000"/>
              </a:lnSpc>
              <a:spcBef>
                <a:spcPts val="180"/>
              </a:spcBef>
            </a:pPr>
            <a:r>
              <a:rPr sz="1400" b="0" dirty="0">
                <a:latin typeface="Arial MT"/>
                <a:cs typeface="Arial MT"/>
              </a:rPr>
              <a:t>(Cianciosi</a:t>
            </a:r>
            <a:r>
              <a:rPr sz="1400" b="0" spc="-45" dirty="0">
                <a:latin typeface="Arial MT"/>
                <a:cs typeface="Arial MT"/>
              </a:rPr>
              <a:t> </a:t>
            </a:r>
            <a:r>
              <a:rPr sz="1400" b="0" dirty="0">
                <a:latin typeface="Arial MT"/>
                <a:cs typeface="Arial MT"/>
              </a:rPr>
              <a:t>et</a:t>
            </a:r>
            <a:r>
              <a:rPr sz="1400" b="0" spc="-10" dirty="0">
                <a:latin typeface="Arial MT"/>
                <a:cs typeface="Arial MT"/>
              </a:rPr>
              <a:t> </a:t>
            </a:r>
            <a:r>
              <a:rPr sz="1400" b="0" dirty="0">
                <a:latin typeface="Arial MT"/>
                <a:cs typeface="Arial MT"/>
              </a:rPr>
              <a:t>al,</a:t>
            </a:r>
            <a:r>
              <a:rPr sz="1400" b="0" spc="-30" dirty="0">
                <a:latin typeface="Arial MT"/>
                <a:cs typeface="Arial MT"/>
              </a:rPr>
              <a:t> </a:t>
            </a:r>
            <a:r>
              <a:rPr sz="1400" b="0" spc="-10" dirty="0">
                <a:latin typeface="Arial MT"/>
                <a:cs typeface="Arial MT"/>
              </a:rPr>
              <a:t>2018)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480807" y="729995"/>
            <a:ext cx="4582160" cy="5544820"/>
          </a:xfrm>
          <a:custGeom>
            <a:avLst/>
            <a:gdLst/>
            <a:ahLst/>
            <a:cxnLst/>
            <a:rect l="l" t="t" r="r" b="b"/>
            <a:pathLst>
              <a:path w="4582159" h="5544820">
                <a:moveTo>
                  <a:pt x="3818128" y="0"/>
                </a:moveTo>
                <a:lnTo>
                  <a:pt x="0" y="0"/>
                </a:lnTo>
                <a:lnTo>
                  <a:pt x="0" y="4780533"/>
                </a:lnTo>
                <a:lnTo>
                  <a:pt x="763651" y="5544235"/>
                </a:lnTo>
                <a:lnTo>
                  <a:pt x="4581779" y="5544235"/>
                </a:lnTo>
                <a:lnTo>
                  <a:pt x="4581779" y="763651"/>
                </a:lnTo>
                <a:lnTo>
                  <a:pt x="3818128" y="0"/>
                </a:lnTo>
                <a:close/>
              </a:path>
            </a:pathLst>
          </a:custGeom>
          <a:solidFill>
            <a:srgbClr val="CAE1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942833" y="1122298"/>
            <a:ext cx="3486785" cy="4696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Palatino Linotype" panose="02040502050505030304"/>
                <a:cs typeface="Palatino Linotype" panose="02040502050505030304"/>
              </a:rPr>
              <a:t>Manfaat</a:t>
            </a:r>
            <a:r>
              <a:rPr sz="2400" spc="-10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spc="-10" dirty="0">
                <a:latin typeface="Palatino Linotype" panose="02040502050505030304"/>
                <a:cs typeface="Palatino Linotype" panose="02040502050505030304"/>
              </a:rPr>
              <a:t>lain:</a:t>
            </a:r>
            <a:endParaRPr sz="2400">
              <a:latin typeface="Palatino Linotype" panose="02040502050505030304"/>
              <a:cs typeface="Palatino Linotype" panose="02040502050505030304"/>
            </a:endParaRPr>
          </a:p>
          <a:p>
            <a:pPr marL="12700" marR="5080">
              <a:lnSpc>
                <a:spcPct val="100000"/>
              </a:lnSpc>
            </a:pPr>
            <a:r>
              <a:rPr sz="2400" dirty="0">
                <a:latin typeface="Palatino Linotype" panose="02040502050505030304"/>
                <a:cs typeface="Palatino Linotype" panose="02040502050505030304"/>
              </a:rPr>
              <a:t>untuk</a:t>
            </a:r>
            <a:r>
              <a:rPr sz="2400" spc="-6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dirty="0">
                <a:latin typeface="Palatino Linotype" panose="02040502050505030304"/>
                <a:cs typeface="Palatino Linotype" panose="02040502050505030304"/>
              </a:rPr>
              <a:t>tumor,</a:t>
            </a:r>
            <a:r>
              <a:rPr sz="2400" spc="-5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spc="-20" dirty="0">
                <a:latin typeface="Palatino Linotype" panose="02040502050505030304"/>
                <a:cs typeface="Palatino Linotype" panose="02040502050505030304"/>
              </a:rPr>
              <a:t>mata </a:t>
            </a:r>
            <a:r>
              <a:rPr sz="2400" dirty="0">
                <a:latin typeface="Palatino Linotype" panose="02040502050505030304"/>
                <a:cs typeface="Palatino Linotype" panose="02040502050505030304"/>
              </a:rPr>
              <a:t>(katarak</a:t>
            </a:r>
            <a:r>
              <a:rPr sz="2400" spc="-10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spc="-10" dirty="0">
                <a:latin typeface="Palatino Linotype" panose="02040502050505030304"/>
                <a:cs typeface="Palatino Linotype" panose="02040502050505030304"/>
              </a:rPr>
              <a:t>okular, konjungtivitis),</a:t>
            </a:r>
            <a:r>
              <a:rPr sz="240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spc="-10" dirty="0">
                <a:latin typeface="Palatino Linotype" panose="02040502050505030304"/>
                <a:cs typeface="Palatino Linotype" panose="02040502050505030304"/>
              </a:rPr>
              <a:t>radang, </a:t>
            </a:r>
            <a:r>
              <a:rPr sz="2400" dirty="0">
                <a:latin typeface="Palatino Linotype" panose="02040502050505030304"/>
                <a:cs typeface="Palatino Linotype" panose="02040502050505030304"/>
              </a:rPr>
              <a:t>infeksi</a:t>
            </a:r>
            <a:r>
              <a:rPr sz="2400" spc="-7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spc="-10" dirty="0">
                <a:latin typeface="Palatino Linotype" panose="02040502050505030304"/>
                <a:cs typeface="Palatino Linotype" panose="02040502050505030304"/>
              </a:rPr>
              <a:t>tenggorokan, </a:t>
            </a:r>
            <a:r>
              <a:rPr sz="2400" dirty="0">
                <a:latin typeface="Palatino Linotype" panose="02040502050505030304"/>
                <a:cs typeface="Palatino Linotype" panose="02040502050505030304"/>
              </a:rPr>
              <a:t>darah</a:t>
            </a:r>
            <a:r>
              <a:rPr sz="2400" spc="-6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dirty="0">
                <a:latin typeface="Palatino Linotype" panose="02040502050505030304"/>
                <a:cs typeface="Palatino Linotype" panose="02040502050505030304"/>
              </a:rPr>
              <a:t>(memar,</a:t>
            </a:r>
            <a:r>
              <a:rPr sz="2400" spc="-6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spc="-10" dirty="0">
                <a:latin typeface="Palatino Linotype" panose="02040502050505030304"/>
                <a:cs typeface="Palatino Linotype" panose="02040502050505030304"/>
              </a:rPr>
              <a:t>varises, </a:t>
            </a:r>
            <a:r>
              <a:rPr sz="2400" dirty="0">
                <a:latin typeface="Palatino Linotype" panose="02040502050505030304"/>
                <a:cs typeface="Palatino Linotype" panose="02040502050505030304"/>
              </a:rPr>
              <a:t>darah</a:t>
            </a:r>
            <a:r>
              <a:rPr sz="2400" spc="-3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dirty="0">
                <a:latin typeface="Palatino Linotype" panose="02040502050505030304"/>
                <a:cs typeface="Palatino Linotype" panose="02040502050505030304"/>
              </a:rPr>
              <a:t>yang</a:t>
            </a:r>
            <a:r>
              <a:rPr sz="2400" spc="-6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spc="-10" dirty="0">
                <a:latin typeface="Palatino Linotype" panose="02040502050505030304"/>
                <a:cs typeface="Palatino Linotype" panose="02040502050505030304"/>
              </a:rPr>
              <a:t>memurnikan, </a:t>
            </a:r>
            <a:r>
              <a:rPr sz="2400" dirty="0">
                <a:latin typeface="Palatino Linotype" panose="02040502050505030304"/>
                <a:cs typeface="Palatino Linotype" panose="02040502050505030304"/>
              </a:rPr>
              <a:t>membersihkan</a:t>
            </a:r>
            <a:r>
              <a:rPr sz="2400" spc="-9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spc="-20" dirty="0">
                <a:latin typeface="Palatino Linotype" panose="02040502050505030304"/>
                <a:cs typeface="Palatino Linotype" panose="02040502050505030304"/>
              </a:rPr>
              <a:t>darah </a:t>
            </a:r>
            <a:r>
              <a:rPr sz="2400" dirty="0">
                <a:latin typeface="Palatino Linotype" panose="02040502050505030304"/>
                <a:cs typeface="Palatino Linotype" panose="02040502050505030304"/>
              </a:rPr>
              <a:t>setelah</a:t>
            </a:r>
            <a:r>
              <a:rPr sz="2400" spc="-6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spc="-10" dirty="0">
                <a:latin typeface="Palatino Linotype" panose="02040502050505030304"/>
                <a:cs typeface="Palatino Linotype" panose="02040502050505030304"/>
              </a:rPr>
              <a:t>melahirkan), </a:t>
            </a:r>
            <a:r>
              <a:rPr sz="2400" dirty="0">
                <a:latin typeface="Palatino Linotype" panose="02040502050505030304"/>
                <a:cs typeface="Palatino Linotype" panose="02040502050505030304"/>
              </a:rPr>
              <a:t>penyakit</a:t>
            </a:r>
            <a:r>
              <a:rPr sz="2400" spc="-5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dirty="0">
                <a:latin typeface="Palatino Linotype" panose="02040502050505030304"/>
                <a:cs typeface="Palatino Linotype" panose="02040502050505030304"/>
              </a:rPr>
              <a:t>ginjal</a:t>
            </a:r>
            <a:r>
              <a:rPr sz="2400" spc="-7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spc="-25" dirty="0">
                <a:latin typeface="Palatino Linotype" panose="02040502050505030304"/>
                <a:cs typeface="Palatino Linotype" panose="02040502050505030304"/>
              </a:rPr>
              <a:t>dan </a:t>
            </a:r>
            <a:r>
              <a:rPr sz="2400" dirty="0">
                <a:latin typeface="Palatino Linotype" panose="02040502050505030304"/>
                <a:cs typeface="Palatino Linotype" panose="02040502050505030304"/>
              </a:rPr>
              <a:t>perawatan</a:t>
            </a:r>
            <a:r>
              <a:rPr sz="2400" spc="-12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spc="-10" dirty="0">
                <a:latin typeface="Palatino Linotype" panose="02040502050505030304"/>
                <a:cs typeface="Palatino Linotype" panose="02040502050505030304"/>
              </a:rPr>
              <a:t>penyembuhan </a:t>
            </a:r>
            <a:r>
              <a:rPr sz="2400" dirty="0">
                <a:latin typeface="Palatino Linotype" panose="02040502050505030304"/>
                <a:cs typeface="Palatino Linotype" panose="02040502050505030304"/>
              </a:rPr>
              <a:t>luka</a:t>
            </a:r>
            <a:r>
              <a:rPr sz="2400" spc="-3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dirty="0">
                <a:latin typeface="Palatino Linotype" panose="02040502050505030304"/>
                <a:cs typeface="Palatino Linotype" panose="02040502050505030304"/>
              </a:rPr>
              <a:t>dan</a:t>
            </a:r>
            <a:r>
              <a:rPr sz="2400" spc="-2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dirty="0">
                <a:latin typeface="Palatino Linotype" panose="02040502050505030304"/>
                <a:cs typeface="Palatino Linotype" panose="02040502050505030304"/>
              </a:rPr>
              <a:t>luka</a:t>
            </a:r>
            <a:r>
              <a:rPr sz="2400" spc="-3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spc="-10" dirty="0">
                <a:latin typeface="Palatino Linotype" panose="02040502050505030304"/>
                <a:cs typeface="Palatino Linotype" panose="02040502050505030304"/>
              </a:rPr>
              <a:t>bakar</a:t>
            </a:r>
            <a:endParaRPr sz="2400">
              <a:latin typeface="Palatino Linotype" panose="02040502050505030304"/>
              <a:cs typeface="Palatino Linotype" panose="02040502050505030304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800" dirty="0">
                <a:latin typeface="Palatino Linotype" panose="02040502050505030304"/>
                <a:cs typeface="Palatino Linotype" panose="02040502050505030304"/>
              </a:rPr>
              <a:t>(Borsato</a:t>
            </a:r>
            <a:r>
              <a:rPr sz="1800" spc="-2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1800" dirty="0">
                <a:latin typeface="Palatino Linotype" panose="02040502050505030304"/>
                <a:cs typeface="Palatino Linotype" panose="02040502050505030304"/>
              </a:rPr>
              <a:t>et</a:t>
            </a:r>
            <a:r>
              <a:rPr sz="1800" spc="-3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1800" dirty="0">
                <a:latin typeface="Palatino Linotype" panose="02040502050505030304"/>
                <a:cs typeface="Palatino Linotype" panose="02040502050505030304"/>
              </a:rPr>
              <a:t>al.,</a:t>
            </a:r>
            <a:r>
              <a:rPr sz="1800" spc="-3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1800" spc="-10" dirty="0">
                <a:latin typeface="Palatino Linotype" panose="02040502050505030304"/>
                <a:cs typeface="Palatino Linotype" panose="02040502050505030304"/>
              </a:rPr>
              <a:t>2014)</a:t>
            </a:r>
            <a:endParaRPr sz="1800">
              <a:latin typeface="Palatino Linotype" panose="02040502050505030304"/>
              <a:cs typeface="Palatino Linotype" panose="020405020505050303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20313" y="1059299"/>
            <a:ext cx="4798284" cy="564959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237957" y="130429"/>
            <a:ext cx="9524365" cy="476884"/>
          </a:xfrm>
          <a:custGeom>
            <a:avLst/>
            <a:gdLst/>
            <a:ahLst/>
            <a:cxnLst/>
            <a:rect l="l" t="t" r="r" b="b"/>
            <a:pathLst>
              <a:path w="9524365" h="476884">
                <a:moveTo>
                  <a:pt x="9444393" y="0"/>
                </a:moveTo>
                <a:lnTo>
                  <a:pt x="79540" y="0"/>
                </a:lnTo>
                <a:lnTo>
                  <a:pt x="48573" y="6242"/>
                </a:lnTo>
                <a:lnTo>
                  <a:pt x="23291" y="23272"/>
                </a:lnTo>
                <a:lnTo>
                  <a:pt x="6248" y="48541"/>
                </a:lnTo>
                <a:lnTo>
                  <a:pt x="0" y="79501"/>
                </a:lnTo>
                <a:lnTo>
                  <a:pt x="0" y="397383"/>
                </a:lnTo>
                <a:lnTo>
                  <a:pt x="6248" y="428343"/>
                </a:lnTo>
                <a:lnTo>
                  <a:pt x="23291" y="453612"/>
                </a:lnTo>
                <a:lnTo>
                  <a:pt x="48573" y="470642"/>
                </a:lnTo>
                <a:lnTo>
                  <a:pt x="79540" y="476885"/>
                </a:lnTo>
                <a:lnTo>
                  <a:pt x="9444393" y="476885"/>
                </a:lnTo>
                <a:lnTo>
                  <a:pt x="9475279" y="470642"/>
                </a:lnTo>
                <a:lnTo>
                  <a:pt x="9500511" y="453612"/>
                </a:lnTo>
                <a:lnTo>
                  <a:pt x="9517527" y="428343"/>
                </a:lnTo>
                <a:lnTo>
                  <a:pt x="9523768" y="397383"/>
                </a:lnTo>
                <a:lnTo>
                  <a:pt x="9523768" y="79501"/>
                </a:lnTo>
                <a:lnTo>
                  <a:pt x="9517527" y="48541"/>
                </a:lnTo>
                <a:lnTo>
                  <a:pt x="9500511" y="23272"/>
                </a:lnTo>
                <a:lnTo>
                  <a:pt x="9475279" y="6242"/>
                </a:lnTo>
                <a:lnTo>
                  <a:pt x="9444393" y="0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58366" y="102234"/>
            <a:ext cx="868680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Arial" panose="020B0604020202020204"/>
                <a:cs typeface="Arial" panose="020B0604020202020204"/>
              </a:rPr>
              <a:t>Komposisi</a:t>
            </a:r>
            <a:r>
              <a:rPr sz="3200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Pollen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dan</a:t>
            </a:r>
            <a:r>
              <a:rPr sz="32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Roti</a:t>
            </a:r>
            <a:r>
              <a:rPr sz="32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lebah</a:t>
            </a:r>
            <a:r>
              <a:rPr sz="32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(Bee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 bread)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9577" y="725106"/>
            <a:ext cx="348170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135BA1"/>
                </a:solidFill>
                <a:latin typeface="Arial" panose="020B0604020202020204"/>
                <a:cs typeface="Arial" panose="020B0604020202020204"/>
              </a:rPr>
              <a:t>Komposisi</a:t>
            </a:r>
            <a:r>
              <a:rPr sz="2000" b="1" spc="-45" dirty="0">
                <a:solidFill>
                  <a:srgbClr val="135BA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solidFill>
                  <a:srgbClr val="135BA1"/>
                </a:solidFill>
                <a:latin typeface="Arial" panose="020B0604020202020204"/>
                <a:cs typeface="Arial" panose="020B0604020202020204"/>
              </a:rPr>
              <a:t>Pollen</a:t>
            </a:r>
            <a:r>
              <a:rPr sz="2000" b="1" spc="-70" dirty="0">
                <a:solidFill>
                  <a:srgbClr val="135BA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b="1" spc="-10" dirty="0">
                <a:solidFill>
                  <a:srgbClr val="135BA1"/>
                </a:solidFill>
                <a:latin typeface="Arial" panose="020B0604020202020204"/>
                <a:cs typeface="Arial" panose="020B0604020202020204"/>
              </a:rPr>
              <a:t>(Bogdanov,</a:t>
            </a:r>
            <a:r>
              <a:rPr sz="1200" b="1" spc="-35" dirty="0">
                <a:solidFill>
                  <a:srgbClr val="135BA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200" b="1" spc="-10" dirty="0">
                <a:solidFill>
                  <a:srgbClr val="135BA1"/>
                </a:solidFill>
                <a:latin typeface="Arial" panose="020B0604020202020204"/>
                <a:cs typeface="Arial" panose="020B0604020202020204"/>
              </a:rPr>
              <a:t>2016)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25796" y="633095"/>
            <a:ext cx="15011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 panose="020B0604020202020204"/>
                <a:cs typeface="Arial" panose="020B0604020202020204"/>
              </a:rPr>
              <a:t>Bee</a:t>
            </a:r>
            <a:r>
              <a:rPr sz="24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spc="-10" dirty="0">
                <a:latin typeface="Arial" panose="020B0604020202020204"/>
                <a:cs typeface="Arial" panose="020B0604020202020204"/>
              </a:rPr>
              <a:t>bread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25796" y="1364996"/>
            <a:ext cx="6759575" cy="5285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 MT"/>
                <a:cs typeface="Arial MT"/>
              </a:rPr>
              <a:t>Beebread</a:t>
            </a:r>
            <a:r>
              <a:rPr sz="2200" spc="20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dibuat</a:t>
            </a:r>
            <a:r>
              <a:rPr sz="2200" spc="204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dari</a:t>
            </a:r>
            <a:r>
              <a:rPr sz="2200" spc="195" dirty="0">
                <a:latin typeface="Arial MT"/>
                <a:cs typeface="Arial MT"/>
              </a:rPr>
              <a:t>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bee</a:t>
            </a:r>
            <a:r>
              <a:rPr sz="2200" b="1" spc="195" dirty="0">
                <a:latin typeface="Arial" panose="020B0604020202020204"/>
                <a:cs typeface="Arial" panose="020B0604020202020204"/>
              </a:rPr>
              <a:t>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pollen</a:t>
            </a:r>
            <a:r>
              <a:rPr sz="2200" b="1" spc="195" dirty="0">
                <a:latin typeface="Arial" panose="020B0604020202020204"/>
                <a:cs typeface="Arial" panose="020B0604020202020204"/>
              </a:rPr>
              <a:t>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dengan</a:t>
            </a:r>
            <a:r>
              <a:rPr sz="2200" b="1" spc="200" dirty="0">
                <a:latin typeface="Arial" panose="020B0604020202020204"/>
                <a:cs typeface="Arial" panose="020B0604020202020204"/>
              </a:rPr>
              <a:t> </a:t>
            </a:r>
            <a:r>
              <a:rPr sz="2200" b="1" spc="-10" dirty="0">
                <a:latin typeface="Arial" panose="020B0604020202020204"/>
                <a:cs typeface="Arial" panose="020B0604020202020204"/>
              </a:rPr>
              <a:t>tambahan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madu</a:t>
            </a:r>
            <a:r>
              <a:rPr sz="2200" b="1" spc="-35" dirty="0">
                <a:latin typeface="Arial" panose="020B0604020202020204"/>
                <a:cs typeface="Arial" panose="020B0604020202020204"/>
              </a:rPr>
              <a:t> 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dan</a:t>
            </a:r>
            <a:r>
              <a:rPr sz="2200" b="1" spc="-30" dirty="0">
                <a:latin typeface="Arial" panose="020B0604020202020204"/>
                <a:cs typeface="Arial" panose="020B0604020202020204"/>
              </a:rPr>
              <a:t> 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sekresi</a:t>
            </a:r>
            <a:r>
              <a:rPr sz="2200" b="1" spc="-10" dirty="0">
                <a:latin typeface="Arial" panose="020B0604020202020204"/>
                <a:cs typeface="Arial" panose="020B0604020202020204"/>
              </a:rPr>
              <a:t> 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lebah</a:t>
            </a:r>
            <a:r>
              <a:rPr sz="2200" dirty="0">
                <a:latin typeface="Arial MT"/>
                <a:cs typeface="Arial MT"/>
              </a:rPr>
              <a:t>.</a:t>
            </a:r>
            <a:r>
              <a:rPr sz="2200" spc="-25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Dibawa</a:t>
            </a:r>
            <a:r>
              <a:rPr sz="2200" spc="-25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ke</a:t>
            </a:r>
            <a:r>
              <a:rPr sz="2200" spc="-20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sarang,</a:t>
            </a:r>
            <a:r>
              <a:rPr sz="2200" spc="-25" dirty="0">
                <a:latin typeface="Arial MT"/>
                <a:cs typeface="Arial MT"/>
              </a:rPr>
              <a:t>  dan </a:t>
            </a:r>
            <a:r>
              <a:rPr sz="2200" dirty="0">
                <a:latin typeface="Arial MT"/>
                <a:cs typeface="Arial MT"/>
              </a:rPr>
              <a:t>ditutup</a:t>
            </a:r>
            <a:r>
              <a:rPr sz="2200" spc="445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oleh</a:t>
            </a:r>
            <a:r>
              <a:rPr sz="2200" spc="450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lebah</a:t>
            </a:r>
            <a:r>
              <a:rPr sz="2200" spc="430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pengumpul,</a:t>
            </a:r>
            <a:r>
              <a:rPr sz="2200" spc="455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kemudian</a:t>
            </a:r>
            <a:r>
              <a:rPr sz="2200" spc="440" dirty="0">
                <a:latin typeface="Arial MT"/>
                <a:cs typeface="Arial MT"/>
              </a:rPr>
              <a:t>  </a:t>
            </a:r>
            <a:r>
              <a:rPr sz="2200" spc="-20" dirty="0">
                <a:latin typeface="Arial MT"/>
                <a:cs typeface="Arial MT"/>
              </a:rPr>
              <a:t>akan </a:t>
            </a:r>
            <a:r>
              <a:rPr sz="2200" dirty="0">
                <a:latin typeface="Arial MT"/>
                <a:cs typeface="Arial MT"/>
              </a:rPr>
              <a:t>difermentasi</a:t>
            </a:r>
            <a:r>
              <a:rPr sz="2200" spc="26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pada</a:t>
            </a:r>
            <a:r>
              <a:rPr sz="2200" spc="2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suhu</a:t>
            </a:r>
            <a:r>
              <a:rPr sz="2200" spc="27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sekitar</a:t>
            </a:r>
            <a:r>
              <a:rPr sz="2200" spc="28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30°</a:t>
            </a:r>
            <a:r>
              <a:rPr sz="2200" spc="2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</a:t>
            </a:r>
            <a:r>
              <a:rPr sz="2200" spc="29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yang</a:t>
            </a:r>
            <a:r>
              <a:rPr sz="2200" spc="26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diinduksi </a:t>
            </a:r>
            <a:r>
              <a:rPr sz="2200" dirty="0">
                <a:latin typeface="Arial MT"/>
                <a:cs typeface="Arial MT"/>
              </a:rPr>
              <a:t>oleh</a:t>
            </a:r>
            <a:r>
              <a:rPr sz="2200" spc="204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bakteri</a:t>
            </a:r>
            <a:r>
              <a:rPr sz="2200" spc="2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asam</a:t>
            </a:r>
            <a:r>
              <a:rPr sz="2200" spc="22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laktat</a:t>
            </a:r>
            <a:r>
              <a:rPr sz="2200" spc="2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yang</a:t>
            </a:r>
            <a:r>
              <a:rPr sz="2200" spc="2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memungkinkan</a:t>
            </a:r>
            <a:r>
              <a:rPr sz="2200" spc="21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sebagi pengawetannya.</a:t>
            </a:r>
            <a:endParaRPr sz="2200">
              <a:latin typeface="Arial MT"/>
              <a:cs typeface="Arial MT"/>
            </a:endParaRPr>
          </a:p>
          <a:p>
            <a:pPr marL="12700" marR="8255" algn="just">
              <a:lnSpc>
                <a:spcPct val="100000"/>
              </a:lnSpc>
              <a:spcBef>
                <a:spcPts val="1200"/>
              </a:spcBef>
            </a:pPr>
            <a:r>
              <a:rPr sz="2200" dirty="0">
                <a:latin typeface="Arial MT"/>
                <a:cs typeface="Arial MT"/>
              </a:rPr>
              <a:t>Bee</a:t>
            </a:r>
            <a:r>
              <a:rPr sz="2200" spc="18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bread</a:t>
            </a:r>
            <a:r>
              <a:rPr sz="2200" spc="18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lebih</a:t>
            </a:r>
            <a:r>
              <a:rPr sz="2200" spc="19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mudah</a:t>
            </a:r>
            <a:r>
              <a:rPr sz="2200" spc="190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diserap</a:t>
            </a:r>
            <a:r>
              <a:rPr sz="2200" spc="19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oleh</a:t>
            </a:r>
            <a:r>
              <a:rPr sz="2200" spc="19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tubuh</a:t>
            </a:r>
            <a:r>
              <a:rPr sz="2200" spc="18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manusia </a:t>
            </a:r>
            <a:r>
              <a:rPr sz="2200" dirty="0">
                <a:latin typeface="Arial MT"/>
                <a:cs typeface="Arial MT"/>
              </a:rPr>
              <a:t>daripada</a:t>
            </a:r>
            <a:r>
              <a:rPr sz="2200" spc="229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serbuk</a:t>
            </a:r>
            <a:r>
              <a:rPr sz="2200" spc="235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sari,</a:t>
            </a:r>
            <a:r>
              <a:rPr sz="2200" spc="235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karena</a:t>
            </a:r>
            <a:r>
              <a:rPr sz="2200" spc="235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dalam</a:t>
            </a:r>
            <a:r>
              <a:rPr sz="2200" spc="245" dirty="0">
                <a:latin typeface="Arial MT"/>
                <a:cs typeface="Arial MT"/>
              </a:rPr>
              <a:t>  </a:t>
            </a:r>
            <a:r>
              <a:rPr sz="2200" spc="-10" dirty="0">
                <a:latin typeface="Arial MT"/>
                <a:cs typeface="Arial MT"/>
              </a:rPr>
              <a:t>pemrosesan </a:t>
            </a:r>
            <a:r>
              <a:rPr sz="2200" dirty="0">
                <a:latin typeface="Arial MT"/>
                <a:cs typeface="Arial MT"/>
              </a:rPr>
              <a:t>serbuk</a:t>
            </a:r>
            <a:r>
              <a:rPr sz="2200" spc="405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sari</a:t>
            </a:r>
            <a:r>
              <a:rPr sz="2200" spc="405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ke</a:t>
            </a:r>
            <a:r>
              <a:rPr sz="2200" spc="405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roti</a:t>
            </a:r>
            <a:r>
              <a:rPr sz="2200" spc="405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lebah</a:t>
            </a:r>
            <a:r>
              <a:rPr sz="2200" spc="405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itu</a:t>
            </a:r>
            <a:r>
              <a:rPr sz="2200" spc="405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terjadi</a:t>
            </a:r>
            <a:r>
              <a:rPr sz="2200" spc="400" dirty="0">
                <a:latin typeface="Arial MT"/>
                <a:cs typeface="Arial MT"/>
              </a:rPr>
              <a:t>  </a:t>
            </a:r>
            <a:r>
              <a:rPr sz="2200" spc="-10" dirty="0">
                <a:latin typeface="Arial MT"/>
                <a:cs typeface="Arial MT"/>
              </a:rPr>
              <a:t>pelarutan </a:t>
            </a:r>
            <a:r>
              <a:rPr sz="2200" dirty="0">
                <a:latin typeface="Arial MT"/>
                <a:cs typeface="Arial MT"/>
              </a:rPr>
              <a:t>dinding/bungkus</a:t>
            </a:r>
            <a:r>
              <a:rPr sz="2200" spc="45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serbuk</a:t>
            </a:r>
            <a:r>
              <a:rPr sz="2200" spc="45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sari,</a:t>
            </a:r>
            <a:r>
              <a:rPr sz="2200" spc="50" dirty="0">
                <a:latin typeface="Arial MT"/>
                <a:cs typeface="Arial MT"/>
              </a:rPr>
              <a:t>  </a:t>
            </a:r>
            <a:r>
              <a:rPr sz="2200" dirty="0">
                <a:latin typeface="Arial MT"/>
                <a:cs typeface="Arial MT"/>
              </a:rPr>
              <a:t>sehingga</a:t>
            </a:r>
            <a:r>
              <a:rPr sz="2200" spc="45" dirty="0">
                <a:latin typeface="Arial MT"/>
                <a:cs typeface="Arial MT"/>
              </a:rPr>
              <a:t>  </a:t>
            </a:r>
            <a:r>
              <a:rPr sz="2200" spc="-10" dirty="0">
                <a:latin typeface="Arial MT"/>
                <a:cs typeface="Arial MT"/>
              </a:rPr>
              <a:t>penyerapan </a:t>
            </a:r>
            <a:r>
              <a:rPr sz="2200" dirty="0">
                <a:latin typeface="Arial MT"/>
                <a:cs typeface="Arial MT"/>
              </a:rPr>
              <a:t>vitamin</a:t>
            </a:r>
            <a:r>
              <a:rPr sz="2200" spc="-1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meningkat</a:t>
            </a:r>
            <a:r>
              <a:rPr sz="2200" spc="-8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beberapa</a:t>
            </a:r>
            <a:r>
              <a:rPr sz="2200" spc="-9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kali.</a:t>
            </a:r>
            <a:endParaRPr sz="2200">
              <a:latin typeface="Arial MT"/>
              <a:cs typeface="Arial MT"/>
            </a:endParaRPr>
          </a:p>
          <a:p>
            <a:pPr marL="12700" marR="5080" algn="just">
              <a:lnSpc>
                <a:spcPct val="100000"/>
              </a:lnSpc>
              <a:spcBef>
                <a:spcPts val="610"/>
              </a:spcBef>
            </a:pPr>
            <a:r>
              <a:rPr sz="2200" b="1" dirty="0">
                <a:latin typeface="Arial" panose="020B0604020202020204"/>
                <a:cs typeface="Arial" panose="020B0604020202020204"/>
              </a:rPr>
              <a:t>Beebread</a:t>
            </a:r>
            <a:r>
              <a:rPr sz="2200" b="1" spc="105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 MT"/>
                <a:cs typeface="Arial MT"/>
              </a:rPr>
              <a:t>memiliki</a:t>
            </a:r>
            <a:r>
              <a:rPr sz="2200" spc="10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jumlah</a:t>
            </a:r>
            <a:r>
              <a:rPr sz="2200" spc="105" dirty="0">
                <a:latin typeface="Arial MT"/>
                <a:cs typeface="Arial MT"/>
              </a:rPr>
              <a:t>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peptida</a:t>
            </a:r>
            <a:r>
              <a:rPr sz="2200" b="1" spc="110" dirty="0">
                <a:latin typeface="Arial" panose="020B0604020202020204"/>
                <a:cs typeface="Arial" panose="020B0604020202020204"/>
              </a:rPr>
              <a:t>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dan</a:t>
            </a:r>
            <a:r>
              <a:rPr sz="2200" b="1" spc="130" dirty="0">
                <a:latin typeface="Arial" panose="020B0604020202020204"/>
                <a:cs typeface="Arial" panose="020B0604020202020204"/>
              </a:rPr>
              <a:t>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asam</a:t>
            </a:r>
            <a:r>
              <a:rPr sz="2200" b="1" spc="114" dirty="0">
                <a:latin typeface="Arial" panose="020B0604020202020204"/>
                <a:cs typeface="Arial" panose="020B0604020202020204"/>
              </a:rPr>
              <a:t> </a:t>
            </a:r>
            <a:r>
              <a:rPr sz="2200" b="1" spc="-10" dirty="0">
                <a:latin typeface="Arial" panose="020B0604020202020204"/>
                <a:cs typeface="Arial" panose="020B0604020202020204"/>
              </a:rPr>
              <a:t>amino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bebas</a:t>
            </a:r>
            <a:r>
              <a:rPr sz="2200" b="1" spc="135" dirty="0">
                <a:latin typeface="Arial" panose="020B0604020202020204"/>
                <a:cs typeface="Arial" panose="020B0604020202020204"/>
              </a:rPr>
              <a:t> 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yang</a:t>
            </a:r>
            <a:r>
              <a:rPr sz="2200" b="1" spc="130" dirty="0">
                <a:latin typeface="Arial" panose="020B0604020202020204"/>
                <a:cs typeface="Arial" panose="020B0604020202020204"/>
              </a:rPr>
              <a:t> 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jauh</a:t>
            </a:r>
            <a:r>
              <a:rPr sz="2200" b="1" spc="135" dirty="0">
                <a:latin typeface="Arial" panose="020B0604020202020204"/>
                <a:cs typeface="Arial" panose="020B0604020202020204"/>
              </a:rPr>
              <a:t> 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lebih</a:t>
            </a:r>
            <a:r>
              <a:rPr sz="2200" b="1" spc="130" dirty="0">
                <a:latin typeface="Arial" panose="020B0604020202020204"/>
                <a:cs typeface="Arial" panose="020B0604020202020204"/>
              </a:rPr>
              <a:t> 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besar</a:t>
            </a:r>
            <a:r>
              <a:rPr sz="2200" b="1" spc="130" dirty="0">
                <a:latin typeface="Arial" panose="020B0604020202020204"/>
                <a:cs typeface="Arial" panose="020B0604020202020204"/>
              </a:rPr>
              <a:t>  </a:t>
            </a:r>
            <a:r>
              <a:rPr sz="2200" dirty="0">
                <a:latin typeface="Arial MT"/>
                <a:cs typeface="Arial MT"/>
              </a:rPr>
              <a:t>dibanding</a:t>
            </a:r>
            <a:r>
              <a:rPr sz="2200" spc="140" dirty="0">
                <a:latin typeface="Arial MT"/>
                <a:cs typeface="Arial MT"/>
              </a:rPr>
              <a:t>  </a:t>
            </a:r>
            <a:r>
              <a:rPr sz="2200" b="1" spc="-10" dirty="0">
                <a:latin typeface="Arial" panose="020B0604020202020204"/>
                <a:cs typeface="Arial" panose="020B0604020202020204"/>
              </a:rPr>
              <a:t>pollen,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karena</a:t>
            </a:r>
            <a:r>
              <a:rPr sz="2200" b="1" spc="160" dirty="0">
                <a:latin typeface="Arial" panose="020B0604020202020204"/>
                <a:cs typeface="Arial" panose="020B0604020202020204"/>
              </a:rPr>
              <a:t>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protein</a:t>
            </a:r>
            <a:r>
              <a:rPr sz="2200" b="1" spc="165" dirty="0">
                <a:latin typeface="Arial" panose="020B0604020202020204"/>
                <a:cs typeface="Arial" panose="020B0604020202020204"/>
              </a:rPr>
              <a:t>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dalam</a:t>
            </a:r>
            <a:r>
              <a:rPr sz="2200" b="1" spc="170" dirty="0">
                <a:latin typeface="Arial" panose="020B0604020202020204"/>
                <a:cs typeface="Arial" panose="020B0604020202020204"/>
              </a:rPr>
              <a:t> </a:t>
            </a:r>
            <a:r>
              <a:rPr sz="2200" b="1" spc="-20" dirty="0">
                <a:latin typeface="Arial" panose="020B0604020202020204"/>
                <a:cs typeface="Arial" panose="020B0604020202020204"/>
              </a:rPr>
              <a:t>bee-</a:t>
            </a:r>
            <a:r>
              <a:rPr sz="2200" b="1" dirty="0">
                <a:latin typeface="Arial" panose="020B0604020202020204"/>
                <a:cs typeface="Arial" panose="020B0604020202020204"/>
              </a:rPr>
              <a:t>bread</a:t>
            </a:r>
            <a:r>
              <a:rPr sz="2200" b="1" spc="155" dirty="0">
                <a:latin typeface="Arial" panose="020B0604020202020204"/>
                <a:cs typeface="Arial" panose="020B0604020202020204"/>
              </a:rPr>
              <a:t>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lebih</a:t>
            </a:r>
            <a:r>
              <a:rPr sz="2200" b="1" spc="165" dirty="0">
                <a:latin typeface="Arial" panose="020B0604020202020204"/>
                <a:cs typeface="Arial" panose="020B0604020202020204"/>
              </a:rPr>
              <a:t>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aktif</a:t>
            </a:r>
            <a:r>
              <a:rPr sz="2200" b="1" spc="170" dirty="0">
                <a:latin typeface="Arial" panose="020B0604020202020204"/>
                <a:cs typeface="Arial" panose="020B0604020202020204"/>
              </a:rPr>
              <a:t> </a:t>
            </a:r>
            <a:r>
              <a:rPr sz="2200" b="1" spc="-10" dirty="0">
                <a:latin typeface="Arial" panose="020B0604020202020204"/>
                <a:cs typeface="Arial" panose="020B0604020202020204"/>
              </a:rPr>
              <a:t>secara biologis,sehingga</a:t>
            </a:r>
            <a:r>
              <a:rPr sz="2200" b="1" spc="-5" dirty="0">
                <a:latin typeface="Arial" panose="020B0604020202020204"/>
                <a:cs typeface="Arial" panose="020B0604020202020204"/>
              </a:rPr>
              <a:t> </a:t>
            </a:r>
            <a:r>
              <a:rPr sz="2200" b="1" dirty="0">
                <a:latin typeface="Arial" panose="020B0604020202020204"/>
                <a:cs typeface="Arial" panose="020B0604020202020204"/>
              </a:rPr>
              <a:t>mudah</a:t>
            </a:r>
            <a:r>
              <a:rPr sz="22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200" b="1" spc="-10" dirty="0">
                <a:latin typeface="Arial" panose="020B0604020202020204"/>
                <a:cs typeface="Arial" panose="020B0604020202020204"/>
              </a:rPr>
              <a:t>diserap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.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925830" y="70357"/>
            <a:ext cx="9738360" cy="70142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0117" y="934085"/>
            <a:ext cx="2520315" cy="3823335"/>
            <a:chOff x="100117" y="934085"/>
            <a:chExt cx="2520315" cy="38233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279" y="934085"/>
              <a:ext cx="2411730" cy="19390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117" y="2907792"/>
              <a:ext cx="2429383" cy="18495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72147" y="1009015"/>
            <a:ext cx="11212830" cy="542607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279015" marR="5080">
              <a:lnSpc>
                <a:spcPct val="100000"/>
              </a:lnSpc>
              <a:spcBef>
                <a:spcPts val="115"/>
              </a:spcBef>
              <a:tabLst>
                <a:tab pos="3927475" algn="l"/>
                <a:tab pos="5987415" algn="l"/>
              </a:tabLst>
            </a:pPr>
            <a:r>
              <a:rPr sz="2400" b="1" spc="-20" dirty="0">
                <a:latin typeface="Cambria" panose="02040503050406030204"/>
                <a:cs typeface="Cambria" panose="02040503050406030204"/>
              </a:rPr>
              <a:t>Bee-</a:t>
            </a:r>
            <a:r>
              <a:rPr sz="2400" b="1" spc="-10" dirty="0">
                <a:latin typeface="Cambria" panose="02040503050406030204"/>
                <a:cs typeface="Cambria" panose="02040503050406030204"/>
              </a:rPr>
              <a:t>pollen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	</a:t>
            </a:r>
            <a:r>
              <a:rPr sz="2400" dirty="0">
                <a:latin typeface="Cambria" panose="02040503050406030204"/>
                <a:cs typeface="Cambria" panose="02040503050406030204"/>
              </a:rPr>
              <a:t>dan</a:t>
            </a:r>
            <a:r>
              <a:rPr sz="2400" spc="-7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20" dirty="0">
                <a:latin typeface="Cambria" panose="02040503050406030204"/>
                <a:cs typeface="Cambria" panose="02040503050406030204"/>
              </a:rPr>
              <a:t>Bee-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bread</a:t>
            </a:r>
            <a:r>
              <a:rPr sz="2400" b="1" spc="-4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memiliki</a:t>
            </a:r>
            <a:r>
              <a:rPr sz="2400" spc="-8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efek</a:t>
            </a:r>
            <a:r>
              <a:rPr sz="2400" spc="-6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menguntungkan</a:t>
            </a:r>
            <a:r>
              <a:rPr sz="2400" spc="-6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spc="-20" dirty="0">
                <a:latin typeface="Cambria" panose="02040503050406030204"/>
                <a:cs typeface="Cambria" panose="02040503050406030204"/>
              </a:rPr>
              <a:t>pada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metabolisme</a:t>
            </a:r>
            <a:r>
              <a:rPr sz="2400" b="1" spc="-5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lipid</a:t>
            </a:r>
            <a:r>
              <a:rPr sz="2400" b="1" spc="-5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di</a:t>
            </a:r>
            <a:r>
              <a:rPr sz="2400" b="1" spc="-2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10" dirty="0">
                <a:latin typeface="Cambria" panose="02040503050406030204"/>
                <a:cs typeface="Cambria" panose="02040503050406030204"/>
              </a:rPr>
              <a:t>hati,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	mengurangi</a:t>
            </a:r>
            <a:r>
              <a:rPr sz="2400" b="1" spc="-8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10" dirty="0">
                <a:latin typeface="Cambria" panose="02040503050406030204"/>
                <a:cs typeface="Cambria" panose="02040503050406030204"/>
              </a:rPr>
              <a:t>pengendapan</a:t>
            </a:r>
            <a:r>
              <a:rPr sz="2400" b="1" spc="-9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10" dirty="0">
                <a:latin typeface="Cambria" panose="02040503050406030204"/>
                <a:cs typeface="Cambria" panose="02040503050406030204"/>
              </a:rPr>
              <a:t>sebagai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akibat</a:t>
            </a:r>
            <a:r>
              <a:rPr sz="2400" b="1" spc="-9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dari</a:t>
            </a:r>
            <a:r>
              <a:rPr sz="2400" b="1" spc="-10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20" dirty="0">
                <a:latin typeface="Cambria" panose="02040503050406030204"/>
                <a:cs typeface="Cambria" panose="02040503050406030204"/>
              </a:rPr>
              <a:t>penyakit</a:t>
            </a:r>
            <a:r>
              <a:rPr sz="2400" b="1" spc="-8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kronis</a:t>
            </a:r>
            <a:r>
              <a:rPr sz="2400" b="1" spc="-6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10" dirty="0">
                <a:latin typeface="Cambria" panose="02040503050406030204"/>
                <a:cs typeface="Cambria" panose="02040503050406030204"/>
              </a:rPr>
              <a:t>(keracunan,</a:t>
            </a:r>
            <a:r>
              <a:rPr sz="2400" b="1" spc="-7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alkoholisme,</a:t>
            </a:r>
            <a:r>
              <a:rPr sz="2400" b="1" spc="-9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25" dirty="0">
                <a:latin typeface="Cambria" panose="02040503050406030204"/>
                <a:cs typeface="Cambria" panose="02040503050406030204"/>
              </a:rPr>
              <a:t>dan </a:t>
            </a:r>
            <a:r>
              <a:rPr sz="2400" b="1" spc="-10" dirty="0">
                <a:latin typeface="Cambria" panose="02040503050406030204"/>
                <a:cs typeface="Cambria" panose="02040503050406030204"/>
              </a:rPr>
              <a:t>diabetes).</a:t>
            </a:r>
            <a:r>
              <a:rPr sz="2400" b="1" spc="-7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20" dirty="0">
                <a:latin typeface="Cambria" panose="02040503050406030204"/>
                <a:cs typeface="Cambria" panose="02040503050406030204"/>
              </a:rPr>
              <a:t>Bee-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pollen</a:t>
            </a:r>
            <a:r>
              <a:rPr sz="2400" b="1" spc="-8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meningkatkan</a:t>
            </a:r>
            <a:r>
              <a:rPr sz="2400" b="1" spc="-3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20" dirty="0">
                <a:latin typeface="Cambria" panose="02040503050406030204"/>
                <a:cs typeface="Cambria" panose="02040503050406030204"/>
              </a:rPr>
              <a:t>daya</a:t>
            </a:r>
            <a:r>
              <a:rPr sz="2400" b="1" spc="-6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tahan</a:t>
            </a:r>
            <a:r>
              <a:rPr sz="2400" b="1" spc="-7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tubuh</a:t>
            </a:r>
            <a:r>
              <a:rPr sz="2400" b="1" spc="-6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10" dirty="0">
                <a:latin typeface="Cambria" panose="02040503050406030204"/>
                <a:cs typeface="Cambria" panose="02040503050406030204"/>
              </a:rPr>
              <a:t>terhadap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infeksi,</a:t>
            </a:r>
            <a:r>
              <a:rPr sz="2400" b="1" spc="-7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jumlah</a:t>
            </a:r>
            <a:r>
              <a:rPr sz="2400" b="1" spc="-5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limfosit,</a:t>
            </a:r>
            <a:r>
              <a:rPr sz="2400" b="1" spc="-9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10" dirty="0">
                <a:latin typeface="Cambria" panose="02040503050406030204"/>
                <a:cs typeface="Cambria" panose="02040503050406030204"/>
              </a:rPr>
              <a:t>antibodi,dan</a:t>
            </a:r>
            <a:r>
              <a:rPr sz="2400" b="1" spc="-5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10" dirty="0">
                <a:latin typeface="Cambria" panose="02040503050406030204"/>
                <a:cs typeface="Cambria" panose="02040503050406030204"/>
              </a:rPr>
              <a:t>mempercepat</a:t>
            </a:r>
            <a:r>
              <a:rPr sz="2400" b="1" spc="-6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10" dirty="0">
                <a:latin typeface="Cambria" panose="02040503050406030204"/>
                <a:cs typeface="Cambria" panose="02040503050406030204"/>
              </a:rPr>
              <a:t>pengobatan infeksi.</a:t>
            </a:r>
            <a:endParaRPr sz="2400">
              <a:latin typeface="Cambria" panose="02040503050406030204"/>
              <a:cs typeface="Cambria" panose="02040503050406030204"/>
            </a:endParaRPr>
          </a:p>
          <a:p>
            <a:pPr marL="2175510" marR="278765" algn="just">
              <a:lnSpc>
                <a:spcPct val="100000"/>
              </a:lnSpc>
              <a:spcBef>
                <a:spcPts val="2675"/>
              </a:spcBef>
            </a:pPr>
            <a:r>
              <a:rPr sz="2400" b="1" spc="-20" dirty="0">
                <a:latin typeface="Cambria" panose="02040503050406030204"/>
                <a:cs typeface="Cambria" panose="02040503050406030204"/>
              </a:rPr>
              <a:t>Bee-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bread</a:t>
            </a:r>
            <a:r>
              <a:rPr sz="2400" b="1" spc="27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juga</a:t>
            </a:r>
            <a:r>
              <a:rPr sz="2400" spc="26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memberikan</a:t>
            </a:r>
            <a:r>
              <a:rPr sz="2400" spc="26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efek</a:t>
            </a:r>
            <a:r>
              <a:rPr sz="2400" spc="26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positif</a:t>
            </a:r>
            <a:r>
              <a:rPr sz="2400" spc="254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pada</a:t>
            </a:r>
            <a:r>
              <a:rPr sz="2400" spc="28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sistem</a:t>
            </a:r>
            <a:r>
              <a:rPr sz="2400" spc="27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10" dirty="0">
                <a:latin typeface="Cambria" panose="02040503050406030204"/>
                <a:cs typeface="Cambria" panose="02040503050406030204"/>
              </a:rPr>
              <a:t>kekebalan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tubuh</a:t>
            </a:r>
            <a:r>
              <a:rPr sz="2400" b="1" spc="355" dirty="0">
                <a:latin typeface="Cambria" panose="02040503050406030204"/>
                <a:cs typeface="Cambria" panose="02040503050406030204"/>
              </a:rPr>
              <a:t> 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pasien</a:t>
            </a:r>
            <a:r>
              <a:rPr sz="2400" b="1" spc="360" dirty="0">
                <a:latin typeface="Cambria" panose="02040503050406030204"/>
                <a:cs typeface="Cambria" panose="02040503050406030204"/>
              </a:rPr>
              <a:t> 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yang</a:t>
            </a:r>
            <a:r>
              <a:rPr sz="2400" b="1" spc="350" dirty="0">
                <a:latin typeface="Cambria" panose="02040503050406030204"/>
                <a:cs typeface="Cambria" panose="02040503050406030204"/>
              </a:rPr>
              <a:t> 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menderita</a:t>
            </a:r>
            <a:r>
              <a:rPr sz="2400" b="1" spc="355" dirty="0">
                <a:latin typeface="Cambria" panose="02040503050406030204"/>
                <a:cs typeface="Cambria" panose="02040503050406030204"/>
              </a:rPr>
              <a:t> 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radang</a:t>
            </a:r>
            <a:r>
              <a:rPr sz="2400" b="1" spc="350" dirty="0">
                <a:latin typeface="Cambria" panose="02040503050406030204"/>
                <a:cs typeface="Cambria" panose="02040503050406030204"/>
              </a:rPr>
              <a:t> 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sendi</a:t>
            </a:r>
            <a:r>
              <a:rPr sz="2400" b="1" spc="360" dirty="0">
                <a:latin typeface="Cambria" panose="02040503050406030204"/>
                <a:cs typeface="Cambria" panose="02040503050406030204"/>
              </a:rPr>
              <a:t> 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kronis</a:t>
            </a:r>
            <a:r>
              <a:rPr sz="2400" b="1" spc="360" dirty="0">
                <a:latin typeface="Cambria" panose="02040503050406030204"/>
                <a:cs typeface="Cambria" panose="02040503050406030204"/>
              </a:rPr>
              <a:t>  </a:t>
            </a:r>
            <a:r>
              <a:rPr sz="2400" b="1" spc="-25" dirty="0">
                <a:latin typeface="Cambria" panose="02040503050406030204"/>
                <a:cs typeface="Cambria" panose="02040503050406030204"/>
              </a:rPr>
              <a:t>dan </a:t>
            </a:r>
            <a:r>
              <a:rPr sz="2400" b="1" spc="-20" dirty="0">
                <a:latin typeface="Cambria" panose="02040503050406030204"/>
                <a:cs typeface="Cambria" panose="02040503050406030204"/>
              </a:rPr>
              <a:t>penyakit</a:t>
            </a:r>
            <a:r>
              <a:rPr sz="2400" b="1" spc="-3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20" dirty="0">
                <a:latin typeface="Cambria" panose="02040503050406030204"/>
                <a:cs typeface="Cambria" panose="02040503050406030204"/>
              </a:rPr>
              <a:t>kardiovaskular</a:t>
            </a:r>
            <a:r>
              <a:rPr sz="2400" b="1" spc="-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dan</a:t>
            </a:r>
            <a:r>
              <a:rPr sz="2400" b="1" spc="-5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tipe</a:t>
            </a:r>
            <a:r>
              <a:rPr sz="2400" b="1" spc="-6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2</a:t>
            </a:r>
            <a:r>
              <a:rPr sz="2400" b="1" spc="-4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10" dirty="0">
                <a:latin typeface="Cambria" panose="02040503050406030204"/>
                <a:cs typeface="Cambria" panose="02040503050406030204"/>
              </a:rPr>
              <a:t>diabetes.</a:t>
            </a:r>
            <a:endParaRPr sz="2400">
              <a:latin typeface="Cambria" panose="02040503050406030204"/>
              <a:cs typeface="Cambria" panose="02040503050406030204"/>
            </a:endParaRPr>
          </a:p>
          <a:p>
            <a:pPr marL="12700" marR="570230" algn="just">
              <a:lnSpc>
                <a:spcPct val="100000"/>
              </a:lnSpc>
              <a:spcBef>
                <a:spcPts val="2480"/>
              </a:spcBef>
            </a:pPr>
            <a:r>
              <a:rPr sz="2400" dirty="0">
                <a:latin typeface="Cambria" panose="02040503050406030204"/>
                <a:cs typeface="Cambria" panose="02040503050406030204"/>
              </a:rPr>
              <a:t>Eksperimen</a:t>
            </a:r>
            <a:r>
              <a:rPr sz="2400" spc="40" dirty="0">
                <a:latin typeface="Cambria" panose="02040503050406030204"/>
                <a:cs typeface="Cambria" panose="02040503050406030204"/>
              </a:rPr>
              <a:t>  </a:t>
            </a:r>
            <a:r>
              <a:rPr sz="2400" dirty="0">
                <a:latin typeface="Cambria" panose="02040503050406030204"/>
                <a:cs typeface="Cambria" panose="02040503050406030204"/>
              </a:rPr>
              <a:t>tentang</a:t>
            </a:r>
            <a:r>
              <a:rPr sz="2400" spc="45" dirty="0">
                <a:latin typeface="Cambria" panose="02040503050406030204"/>
                <a:cs typeface="Cambria" panose="02040503050406030204"/>
              </a:rPr>
              <a:t>  </a:t>
            </a:r>
            <a:r>
              <a:rPr sz="2400" dirty="0">
                <a:latin typeface="Cambria" panose="02040503050406030204"/>
                <a:cs typeface="Cambria" panose="02040503050406030204"/>
              </a:rPr>
              <a:t>pencernaan</a:t>
            </a:r>
            <a:r>
              <a:rPr sz="2400" spc="55" dirty="0">
                <a:latin typeface="Cambria" panose="02040503050406030204"/>
                <a:cs typeface="Cambria" panose="02040503050406030204"/>
              </a:rPr>
              <a:t>  </a:t>
            </a:r>
            <a:r>
              <a:rPr sz="2400" dirty="0">
                <a:latin typeface="Cambria" panose="02040503050406030204"/>
                <a:cs typeface="Cambria" panose="02040503050406030204"/>
              </a:rPr>
              <a:t>manusia</a:t>
            </a:r>
            <a:r>
              <a:rPr sz="2400" spc="50" dirty="0">
                <a:latin typeface="Cambria" panose="02040503050406030204"/>
                <a:cs typeface="Cambria" panose="02040503050406030204"/>
              </a:rPr>
              <a:t>  </a:t>
            </a:r>
            <a:r>
              <a:rPr sz="2400" dirty="0">
                <a:latin typeface="Cambria" panose="02040503050406030204"/>
                <a:cs typeface="Cambria" panose="02040503050406030204"/>
              </a:rPr>
              <a:t>terhadap</a:t>
            </a:r>
            <a:r>
              <a:rPr sz="2400" spc="55" dirty="0">
                <a:latin typeface="Cambria" panose="02040503050406030204"/>
                <a:cs typeface="Cambria" panose="02040503050406030204"/>
              </a:rPr>
              <a:t>  </a:t>
            </a:r>
            <a:r>
              <a:rPr sz="2400" dirty="0">
                <a:latin typeface="Cambria" panose="02040503050406030204"/>
                <a:cs typeface="Cambria" panose="02040503050406030204"/>
              </a:rPr>
              <a:t>pollen</a:t>
            </a:r>
            <a:r>
              <a:rPr sz="2400" spc="45" dirty="0">
                <a:latin typeface="Cambria" panose="02040503050406030204"/>
                <a:cs typeface="Cambria" panose="02040503050406030204"/>
              </a:rPr>
              <a:t>  </a:t>
            </a:r>
            <a:r>
              <a:rPr sz="2400" dirty="0">
                <a:latin typeface="Cambria" panose="02040503050406030204"/>
                <a:cs typeface="Cambria" panose="02040503050406030204"/>
              </a:rPr>
              <a:t>dan</a:t>
            </a:r>
            <a:r>
              <a:rPr sz="2400" spc="40" dirty="0">
                <a:latin typeface="Cambria" panose="02040503050406030204"/>
                <a:cs typeface="Cambria" panose="02040503050406030204"/>
              </a:rPr>
              <a:t>  </a:t>
            </a:r>
            <a:r>
              <a:rPr sz="2400" spc="-10" dirty="0">
                <a:latin typeface="Cambria" panose="02040503050406030204"/>
                <a:cs typeface="Cambria" panose="02040503050406030204"/>
              </a:rPr>
              <a:t>bee-</a:t>
            </a:r>
            <a:r>
              <a:rPr sz="2400" dirty="0">
                <a:latin typeface="Cambria" panose="02040503050406030204"/>
                <a:cs typeface="Cambria" panose="02040503050406030204"/>
              </a:rPr>
              <a:t>bread</a:t>
            </a:r>
            <a:r>
              <a:rPr sz="2400" spc="59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spc="-25" dirty="0">
                <a:latin typeface="Cambria" panose="02040503050406030204"/>
                <a:cs typeface="Cambria" panose="02040503050406030204"/>
              </a:rPr>
              <a:t>(in </a:t>
            </a:r>
            <a:r>
              <a:rPr sz="2400" dirty="0">
                <a:latin typeface="Cambria" panose="02040503050406030204"/>
                <a:cs typeface="Cambria" panose="02040503050406030204"/>
              </a:rPr>
              <a:t>vitro)</a:t>
            </a:r>
            <a:r>
              <a:rPr sz="2400" spc="8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mengungkapkan</a:t>
            </a:r>
            <a:r>
              <a:rPr sz="2400" spc="9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bahwa</a:t>
            </a:r>
            <a:r>
              <a:rPr sz="2400" spc="9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pollen/serbuk</a:t>
            </a:r>
            <a:r>
              <a:rPr sz="2400" b="1" spc="10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sari</a:t>
            </a:r>
            <a:r>
              <a:rPr sz="2400" b="1" spc="8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dapat</a:t>
            </a:r>
            <a:r>
              <a:rPr sz="2400" spc="9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dicerna</a:t>
            </a:r>
            <a:r>
              <a:rPr sz="2400" b="1" spc="9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antara</a:t>
            </a:r>
            <a:r>
              <a:rPr sz="2400" spc="9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spc="-10" dirty="0">
                <a:latin typeface="Cambria" panose="02040503050406030204"/>
                <a:cs typeface="Cambria" panose="02040503050406030204"/>
              </a:rPr>
              <a:t>38,7%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dan</a:t>
            </a:r>
            <a:r>
              <a:rPr sz="2400" b="1" spc="16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85,3%</a:t>
            </a:r>
            <a:r>
              <a:rPr sz="2400" b="1" spc="17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protein,</a:t>
            </a:r>
            <a:r>
              <a:rPr sz="2400" spc="19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sedangkan</a:t>
            </a:r>
            <a:r>
              <a:rPr sz="2400" spc="19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beebread</a:t>
            </a:r>
            <a:r>
              <a:rPr sz="2400" b="1" spc="19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dapat</a:t>
            </a:r>
            <a:r>
              <a:rPr sz="2400" spc="190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dicerna</a:t>
            </a:r>
            <a:r>
              <a:rPr sz="2400" spc="18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dirty="0">
                <a:latin typeface="Cambria" panose="02040503050406030204"/>
                <a:cs typeface="Cambria" panose="02040503050406030204"/>
              </a:rPr>
              <a:t>sampai</a:t>
            </a:r>
            <a:r>
              <a:rPr sz="2400" spc="18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b="1" dirty="0">
                <a:latin typeface="Cambria" panose="02040503050406030204"/>
                <a:cs typeface="Cambria" panose="02040503050406030204"/>
              </a:rPr>
              <a:t>94,7%</a:t>
            </a:r>
            <a:r>
              <a:rPr sz="2400" b="1" spc="175" dirty="0">
                <a:latin typeface="Cambria" panose="02040503050406030204"/>
                <a:cs typeface="Cambria" panose="02040503050406030204"/>
              </a:rPr>
              <a:t> </a:t>
            </a:r>
            <a:r>
              <a:rPr sz="2400" spc="-10" dirty="0">
                <a:latin typeface="Cambria" panose="02040503050406030204"/>
                <a:cs typeface="Cambria" panose="02040503050406030204"/>
              </a:rPr>
              <a:t>protein </a:t>
            </a:r>
            <a:r>
              <a:rPr sz="2400" dirty="0">
                <a:latin typeface="Cambria" panose="02040503050406030204"/>
                <a:cs typeface="Cambria" panose="02040503050406030204"/>
              </a:rPr>
              <a:t>(</a:t>
            </a:r>
            <a:r>
              <a:rPr sz="2000" dirty="0">
                <a:latin typeface="Cambria" panose="02040503050406030204"/>
                <a:cs typeface="Cambria" panose="02040503050406030204"/>
              </a:rPr>
              <a:t>Zuluaga</a:t>
            </a:r>
            <a:r>
              <a:rPr sz="2000" spc="-50" dirty="0">
                <a:latin typeface="Cambria" panose="02040503050406030204"/>
                <a:cs typeface="Cambria" panose="02040503050406030204"/>
              </a:rPr>
              <a:t> </a:t>
            </a:r>
            <a:r>
              <a:rPr sz="2000" dirty="0">
                <a:latin typeface="Cambria" panose="02040503050406030204"/>
                <a:cs typeface="Cambria" panose="02040503050406030204"/>
              </a:rPr>
              <a:t>et</a:t>
            </a:r>
            <a:r>
              <a:rPr sz="2000" spc="-25" dirty="0">
                <a:latin typeface="Cambria" panose="02040503050406030204"/>
                <a:cs typeface="Cambria" panose="02040503050406030204"/>
              </a:rPr>
              <a:t> </a:t>
            </a:r>
            <a:r>
              <a:rPr sz="2000" dirty="0">
                <a:latin typeface="Cambria" panose="02040503050406030204"/>
                <a:cs typeface="Cambria" panose="02040503050406030204"/>
              </a:rPr>
              <a:t>al.,</a:t>
            </a:r>
            <a:r>
              <a:rPr sz="2000" spc="-60" dirty="0">
                <a:latin typeface="Cambria" panose="02040503050406030204"/>
                <a:cs typeface="Cambria" panose="02040503050406030204"/>
              </a:rPr>
              <a:t> </a:t>
            </a:r>
            <a:r>
              <a:rPr sz="2000" spc="-10" dirty="0">
                <a:latin typeface="Cambria" panose="02040503050406030204"/>
                <a:cs typeface="Cambria" panose="02040503050406030204"/>
              </a:rPr>
              <a:t>2015</a:t>
            </a:r>
            <a:r>
              <a:rPr sz="2400" spc="-10" dirty="0">
                <a:latin typeface="Cambria" panose="02040503050406030204"/>
                <a:cs typeface="Cambria" panose="02040503050406030204"/>
              </a:rPr>
              <a:t>).</a:t>
            </a:r>
            <a:endParaRPr sz="2400">
              <a:latin typeface="Cambria" panose="02040503050406030204"/>
              <a:cs typeface="Cambria" panose="0204050305040603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96360" y="229679"/>
            <a:ext cx="5689600" cy="605790"/>
            <a:chOff x="3396360" y="229679"/>
            <a:chExt cx="5689600" cy="605790"/>
          </a:xfrm>
        </p:grpSpPr>
        <p:sp>
          <p:nvSpPr>
            <p:cNvPr id="3" name="object 3"/>
            <p:cNvSpPr/>
            <p:nvPr/>
          </p:nvSpPr>
          <p:spPr>
            <a:xfrm>
              <a:off x="3396360" y="229679"/>
              <a:ext cx="5689600" cy="605790"/>
            </a:xfrm>
            <a:custGeom>
              <a:avLst/>
              <a:gdLst/>
              <a:ahLst/>
              <a:cxnLst/>
              <a:rect l="l" t="t" r="r" b="b"/>
              <a:pathLst>
                <a:path w="5689600" h="605790">
                  <a:moveTo>
                    <a:pt x="5689600" y="0"/>
                  </a:moveTo>
                  <a:lnTo>
                    <a:pt x="0" y="0"/>
                  </a:lnTo>
                  <a:lnTo>
                    <a:pt x="0" y="605472"/>
                  </a:lnTo>
                  <a:lnTo>
                    <a:pt x="5689600" y="605472"/>
                  </a:lnTo>
                  <a:lnTo>
                    <a:pt x="5689600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3752214" y="346328"/>
              <a:ext cx="3573399" cy="4643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54645" y="347852"/>
              <a:ext cx="1284477" cy="34963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58185" y="1028700"/>
            <a:ext cx="8462010" cy="101727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0" spc="55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Royal</a:t>
            </a:r>
            <a:r>
              <a:rPr sz="2400" b="0" spc="13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  </a:t>
            </a:r>
            <a:r>
              <a:rPr sz="2400" b="0" spc="114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jelly</a:t>
            </a:r>
            <a:r>
              <a:rPr sz="2400" b="0" spc="135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  </a:t>
            </a:r>
            <a:r>
              <a:rPr sz="2400" b="0" spc="114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adalah</a:t>
            </a:r>
            <a:r>
              <a:rPr sz="2400" b="0" spc="135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  </a:t>
            </a:r>
            <a:r>
              <a:rPr sz="2400" b="0" spc="105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salah</a:t>
            </a:r>
            <a:r>
              <a:rPr sz="2400" b="0" spc="125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  </a:t>
            </a:r>
            <a:r>
              <a:rPr sz="2400" b="0" spc="114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satu</a:t>
            </a:r>
            <a:r>
              <a:rPr sz="2400" b="0" spc="13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  </a:t>
            </a:r>
            <a:r>
              <a:rPr sz="2400" b="0" spc="16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produk</a:t>
            </a:r>
            <a:r>
              <a:rPr sz="2400" b="0" spc="125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  </a:t>
            </a:r>
            <a:r>
              <a:rPr sz="2400" b="0" spc="135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paling </a:t>
            </a:r>
            <a:r>
              <a:rPr sz="2400" b="0" spc="15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penting</a:t>
            </a:r>
            <a:r>
              <a:rPr sz="2400" b="0" spc="7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 </a:t>
            </a:r>
            <a:r>
              <a:rPr sz="2400" b="0" spc="17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dari</a:t>
            </a:r>
            <a:r>
              <a:rPr sz="2400" b="0" spc="85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 </a:t>
            </a:r>
            <a:r>
              <a:rPr sz="2400" b="0" spc="12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koloni</a:t>
            </a:r>
            <a:r>
              <a:rPr sz="2400" b="0" spc="9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 </a:t>
            </a:r>
            <a:r>
              <a:rPr sz="2400" b="0" spc="11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lebah</a:t>
            </a:r>
            <a:r>
              <a:rPr sz="2400" b="0" spc="1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 </a:t>
            </a:r>
            <a:r>
              <a:rPr sz="2400" b="0" spc="105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sebagai</a:t>
            </a:r>
            <a:r>
              <a:rPr sz="2400" b="0" spc="65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 </a:t>
            </a:r>
            <a:r>
              <a:rPr sz="2400" b="0" spc="15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nutrisi</a:t>
            </a:r>
            <a:r>
              <a:rPr sz="2400" b="0" spc="7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 </a:t>
            </a:r>
            <a:r>
              <a:rPr sz="2400" b="0" spc="13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tinggi, fungsional,</a:t>
            </a:r>
            <a:r>
              <a:rPr sz="2400" b="0" spc="-13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 </a:t>
            </a:r>
            <a:r>
              <a:rPr sz="2400" b="0" spc="135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dan</a:t>
            </a:r>
            <a:r>
              <a:rPr sz="2400" b="0" spc="-8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 </a:t>
            </a:r>
            <a:r>
              <a:rPr sz="2400" b="0" spc="15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aktifitas</a:t>
            </a:r>
            <a:r>
              <a:rPr sz="2400" b="0" spc="-11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 </a:t>
            </a:r>
            <a:r>
              <a:rPr sz="2400" b="0" spc="145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biologis</a:t>
            </a:r>
            <a:r>
              <a:rPr sz="2400" b="0" spc="-9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 </a:t>
            </a:r>
            <a:r>
              <a:rPr sz="2400" b="0" spc="125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MT"/>
                <a:cs typeface="Arial MT"/>
              </a:rPr>
              <a:t>penting.</a:t>
            </a:r>
            <a:endParaRPr sz="2400" b="0" spc="125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5609" y="2500312"/>
            <a:ext cx="8166734" cy="1809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spc="110" dirty="0">
                <a:latin typeface="Arial MT"/>
                <a:cs typeface="Arial MT"/>
              </a:rPr>
              <a:t>Dikeluarkan</a:t>
            </a:r>
            <a:r>
              <a:rPr sz="2800" spc="55" dirty="0">
                <a:latin typeface="Arial MT"/>
                <a:cs typeface="Arial MT"/>
              </a:rPr>
              <a:t> </a:t>
            </a:r>
            <a:r>
              <a:rPr sz="2800" spc="170" dirty="0">
                <a:latin typeface="Arial MT"/>
                <a:cs typeface="Arial MT"/>
              </a:rPr>
              <a:t>dari</a:t>
            </a:r>
            <a:r>
              <a:rPr sz="2800" spc="40" dirty="0">
                <a:latin typeface="Arial MT"/>
                <a:cs typeface="Arial MT"/>
              </a:rPr>
              <a:t> </a:t>
            </a:r>
            <a:r>
              <a:rPr sz="2800" spc="135" dirty="0">
                <a:latin typeface="Arial MT"/>
                <a:cs typeface="Arial MT"/>
              </a:rPr>
              <a:t>dua</a:t>
            </a:r>
            <a:r>
              <a:rPr sz="2800" spc="50" dirty="0">
                <a:latin typeface="Arial MT"/>
                <a:cs typeface="Arial MT"/>
              </a:rPr>
              <a:t> </a:t>
            </a:r>
            <a:r>
              <a:rPr sz="2800" spc="125" dirty="0">
                <a:latin typeface="Arial MT"/>
                <a:cs typeface="Arial MT"/>
              </a:rPr>
              <a:t>kelenjar</a:t>
            </a:r>
            <a:r>
              <a:rPr sz="2800" spc="40" dirty="0">
                <a:latin typeface="Arial MT"/>
                <a:cs typeface="Arial MT"/>
              </a:rPr>
              <a:t> </a:t>
            </a:r>
            <a:r>
              <a:rPr sz="2800" spc="155" dirty="0">
                <a:latin typeface="Arial MT"/>
                <a:cs typeface="Arial MT"/>
              </a:rPr>
              <a:t>di</a:t>
            </a:r>
            <a:r>
              <a:rPr sz="2800" spc="50" dirty="0">
                <a:latin typeface="Arial MT"/>
                <a:cs typeface="Arial MT"/>
              </a:rPr>
              <a:t> </a:t>
            </a:r>
            <a:r>
              <a:rPr sz="2800" spc="105" dirty="0">
                <a:latin typeface="Arial MT"/>
                <a:cs typeface="Arial MT"/>
              </a:rPr>
              <a:t>kepala</a:t>
            </a:r>
            <a:r>
              <a:rPr sz="2800" spc="40" dirty="0">
                <a:latin typeface="Arial MT"/>
                <a:cs typeface="Arial MT"/>
              </a:rPr>
              <a:t> </a:t>
            </a:r>
            <a:r>
              <a:rPr sz="2800" spc="114" dirty="0">
                <a:latin typeface="Arial MT"/>
                <a:cs typeface="Arial MT"/>
              </a:rPr>
              <a:t>pekerja lebah: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125" dirty="0">
                <a:latin typeface="Arial MT"/>
                <a:cs typeface="Arial MT"/>
              </a:rPr>
              <a:t>kelenjar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135" dirty="0">
                <a:latin typeface="Arial MT"/>
                <a:cs typeface="Arial MT"/>
              </a:rPr>
              <a:t>hypopharingeal</a:t>
            </a:r>
            <a:r>
              <a:rPr sz="2800" spc="-125" dirty="0">
                <a:latin typeface="Arial MT"/>
                <a:cs typeface="Arial MT"/>
              </a:rPr>
              <a:t> </a:t>
            </a:r>
            <a:r>
              <a:rPr sz="2800" spc="135" dirty="0">
                <a:latin typeface="Arial MT"/>
                <a:cs typeface="Arial MT"/>
              </a:rPr>
              <a:t>dan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114" dirty="0">
                <a:latin typeface="Arial MT"/>
                <a:cs typeface="Arial MT"/>
              </a:rPr>
              <a:t>mandibula,</a:t>
            </a:r>
            <a:endParaRPr sz="2800">
              <a:latin typeface="Arial MT"/>
              <a:cs typeface="Arial MT"/>
            </a:endParaRPr>
          </a:p>
          <a:p>
            <a:pPr marL="12700" marR="8890">
              <a:lnSpc>
                <a:spcPct val="100000"/>
              </a:lnSpc>
              <a:spcBef>
                <a:spcPts val="605"/>
              </a:spcBef>
              <a:tabLst>
                <a:tab pos="1300480" algn="l"/>
                <a:tab pos="2878455" algn="l"/>
                <a:tab pos="4674235" algn="l"/>
                <a:tab pos="6259830" algn="l"/>
                <a:tab pos="7461250" algn="l"/>
              </a:tabLst>
            </a:pPr>
            <a:r>
              <a:rPr sz="2800" b="1" spc="-10" dirty="0">
                <a:latin typeface="Arial" panose="020B0604020202020204"/>
                <a:cs typeface="Arial" panose="020B0604020202020204"/>
              </a:rPr>
              <a:t>fungsi</a:t>
            </a:r>
            <a:r>
              <a:rPr sz="2800" b="1" dirty="0">
                <a:latin typeface="Arial" panose="020B0604020202020204"/>
                <a:cs typeface="Arial" panose="020B0604020202020204"/>
              </a:rPr>
              <a:t>	</a:t>
            </a:r>
            <a:r>
              <a:rPr sz="2800" b="1" spc="-10" dirty="0">
                <a:latin typeface="Arial" panose="020B0604020202020204"/>
                <a:cs typeface="Arial" panose="020B0604020202020204"/>
              </a:rPr>
              <a:t>sebagai</a:t>
            </a:r>
            <a:r>
              <a:rPr sz="2800" b="1" dirty="0">
                <a:latin typeface="Arial" panose="020B0604020202020204"/>
                <a:cs typeface="Arial" panose="020B0604020202020204"/>
              </a:rPr>
              <a:t>	</a:t>
            </a:r>
            <a:r>
              <a:rPr sz="2800" b="1" spc="-10" dirty="0">
                <a:latin typeface="Arial" panose="020B0604020202020204"/>
                <a:cs typeface="Arial" panose="020B0604020202020204"/>
              </a:rPr>
              <a:t>makanan</a:t>
            </a:r>
            <a:r>
              <a:rPr sz="2800" b="1" dirty="0">
                <a:latin typeface="Arial" panose="020B0604020202020204"/>
                <a:cs typeface="Arial" panose="020B0604020202020204"/>
              </a:rPr>
              <a:t>	</a:t>
            </a:r>
            <a:r>
              <a:rPr sz="2800" b="1" spc="-10" dirty="0">
                <a:latin typeface="Arial" panose="020B0604020202020204"/>
                <a:cs typeface="Arial" panose="020B0604020202020204"/>
              </a:rPr>
              <a:t>ekslusif</a:t>
            </a:r>
            <a:r>
              <a:rPr sz="2800" b="1" dirty="0">
                <a:latin typeface="Arial" panose="020B0604020202020204"/>
                <a:cs typeface="Arial" panose="020B0604020202020204"/>
              </a:rPr>
              <a:t>	</a:t>
            </a:r>
            <a:r>
              <a:rPr sz="2800" b="1" spc="-10" dirty="0">
                <a:latin typeface="Arial" panose="020B0604020202020204"/>
                <a:cs typeface="Arial" panose="020B0604020202020204"/>
              </a:rPr>
              <a:t>untuk</a:t>
            </a:r>
            <a:r>
              <a:rPr sz="2800" b="1" dirty="0">
                <a:latin typeface="Arial" panose="020B0604020202020204"/>
                <a:cs typeface="Arial" panose="020B0604020202020204"/>
              </a:rPr>
              <a:t>	</a:t>
            </a:r>
            <a:r>
              <a:rPr sz="2800" b="1" spc="-20" dirty="0">
                <a:latin typeface="Arial" panose="020B0604020202020204"/>
                <a:cs typeface="Arial" panose="020B0604020202020204"/>
              </a:rPr>
              <a:t>ratu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lebah</a:t>
            </a:r>
            <a:r>
              <a:rPr sz="2800" b="1" spc="25" dirty="0"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dan</a:t>
            </a:r>
            <a:r>
              <a:rPr sz="2800" b="1" spc="55" dirty="0"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larva</a:t>
            </a:r>
            <a:r>
              <a:rPr sz="2800" b="1" spc="65" dirty="0">
                <a:latin typeface="Arial" panose="020B0604020202020204"/>
                <a:cs typeface="Arial" panose="020B0604020202020204"/>
              </a:rPr>
              <a:t> </a:t>
            </a:r>
            <a:r>
              <a:rPr sz="2800" b="1" spc="-10" dirty="0">
                <a:latin typeface="Arial" panose="020B0604020202020204"/>
                <a:cs typeface="Arial" panose="020B0604020202020204"/>
              </a:rPr>
              <a:t>muda.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5920" y="698880"/>
            <a:ext cx="2730119" cy="273011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54659" y="3458209"/>
            <a:ext cx="19119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20" dirty="0">
                <a:latin typeface="Arial MT"/>
                <a:cs typeface="Arial MT"/>
              </a:rPr>
              <a:t>Naturopathy-</a:t>
            </a:r>
            <a:r>
              <a:rPr sz="1600" spc="-10" dirty="0">
                <a:latin typeface="Arial MT"/>
                <a:cs typeface="Arial MT"/>
              </a:rPr>
              <a:t>net.com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4659" y="4366641"/>
            <a:ext cx="11316335" cy="2157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800" spc="55" dirty="0">
                <a:latin typeface="Arial MT"/>
                <a:cs typeface="Arial MT"/>
              </a:rPr>
              <a:t>Royal</a:t>
            </a:r>
            <a:r>
              <a:rPr sz="2800" spc="110" dirty="0">
                <a:latin typeface="Arial MT"/>
                <a:cs typeface="Arial MT"/>
              </a:rPr>
              <a:t>  </a:t>
            </a:r>
            <a:r>
              <a:rPr sz="2800" spc="114" dirty="0">
                <a:latin typeface="Arial MT"/>
                <a:cs typeface="Arial MT"/>
              </a:rPr>
              <a:t>jelly</a:t>
            </a:r>
            <a:r>
              <a:rPr sz="2800" spc="120" dirty="0">
                <a:latin typeface="Arial MT"/>
                <a:cs typeface="Arial MT"/>
              </a:rPr>
              <a:t>  </a:t>
            </a:r>
            <a:r>
              <a:rPr sz="2800" spc="175" dirty="0">
                <a:latin typeface="Arial MT"/>
                <a:cs typeface="Arial MT"/>
              </a:rPr>
              <a:t>terdiri</a:t>
            </a:r>
            <a:r>
              <a:rPr sz="2800" spc="114" dirty="0">
                <a:latin typeface="Arial MT"/>
                <a:cs typeface="Arial MT"/>
              </a:rPr>
              <a:t>  </a:t>
            </a:r>
            <a:r>
              <a:rPr sz="2800" spc="170" dirty="0">
                <a:latin typeface="Arial MT"/>
                <a:cs typeface="Arial MT"/>
              </a:rPr>
              <a:t>dari</a:t>
            </a:r>
            <a:r>
              <a:rPr sz="2800" spc="114" dirty="0">
                <a:latin typeface="Arial MT"/>
                <a:cs typeface="Arial MT"/>
              </a:rPr>
              <a:t>  </a:t>
            </a:r>
            <a:r>
              <a:rPr sz="2800" spc="140" dirty="0">
                <a:latin typeface="Arial MT"/>
                <a:cs typeface="Arial MT"/>
              </a:rPr>
              <a:t>protein,</a:t>
            </a:r>
            <a:r>
              <a:rPr sz="2800" spc="120" dirty="0">
                <a:latin typeface="Arial MT"/>
                <a:cs typeface="Arial MT"/>
              </a:rPr>
              <a:t>  </a:t>
            </a:r>
            <a:r>
              <a:rPr sz="2800" spc="140" dirty="0">
                <a:latin typeface="Arial MT"/>
                <a:cs typeface="Arial MT"/>
              </a:rPr>
              <a:t>lipid,</a:t>
            </a:r>
            <a:r>
              <a:rPr sz="2800" spc="120" dirty="0">
                <a:latin typeface="Arial MT"/>
                <a:cs typeface="Arial MT"/>
              </a:rPr>
              <a:t>  gula,  </a:t>
            </a:r>
            <a:r>
              <a:rPr sz="2800" spc="130" dirty="0">
                <a:latin typeface="Arial MT"/>
                <a:cs typeface="Arial MT"/>
              </a:rPr>
              <a:t>vitamin</a:t>
            </a:r>
            <a:r>
              <a:rPr sz="2800" spc="120" dirty="0">
                <a:latin typeface="Arial MT"/>
                <a:cs typeface="Arial MT"/>
              </a:rPr>
              <a:t>  </a:t>
            </a:r>
            <a:r>
              <a:rPr sz="2800" spc="125" dirty="0">
                <a:latin typeface="Arial MT"/>
                <a:cs typeface="Arial MT"/>
              </a:rPr>
              <a:t>dan  </a:t>
            </a:r>
            <a:r>
              <a:rPr sz="2800" spc="80" dirty="0">
                <a:latin typeface="Arial MT"/>
                <a:cs typeface="Arial MT"/>
              </a:rPr>
              <a:t>asam </a:t>
            </a:r>
            <a:r>
              <a:rPr sz="2800" spc="100" dirty="0">
                <a:latin typeface="Arial MT"/>
                <a:cs typeface="Arial MT"/>
              </a:rPr>
              <a:t>amino,</a:t>
            </a:r>
            <a:r>
              <a:rPr sz="2800" spc="254" dirty="0">
                <a:latin typeface="Arial MT"/>
                <a:cs typeface="Arial MT"/>
              </a:rPr>
              <a:t> </a:t>
            </a:r>
            <a:r>
              <a:rPr sz="2800" spc="125" dirty="0">
                <a:latin typeface="Arial MT"/>
                <a:cs typeface="Arial MT"/>
              </a:rPr>
              <a:t>fatty</a:t>
            </a:r>
            <a:r>
              <a:rPr sz="2800" spc="265" dirty="0">
                <a:latin typeface="Arial MT"/>
                <a:cs typeface="Arial MT"/>
              </a:rPr>
              <a:t> </a:t>
            </a:r>
            <a:r>
              <a:rPr sz="2800" spc="155" dirty="0">
                <a:latin typeface="Arial MT"/>
                <a:cs typeface="Arial MT"/>
              </a:rPr>
              <a:t>acid</a:t>
            </a:r>
            <a:r>
              <a:rPr sz="2800" spc="265" dirty="0">
                <a:latin typeface="Arial MT"/>
                <a:cs typeface="Arial MT"/>
              </a:rPr>
              <a:t> </a:t>
            </a:r>
            <a:r>
              <a:rPr sz="2800" spc="55" dirty="0">
                <a:latin typeface="Arial MT"/>
                <a:cs typeface="Arial MT"/>
              </a:rPr>
              <a:t>(10-</a:t>
            </a:r>
            <a:r>
              <a:rPr sz="2800" spc="50" dirty="0">
                <a:latin typeface="Arial MT"/>
                <a:cs typeface="Arial MT"/>
              </a:rPr>
              <a:t>HDA)</a:t>
            </a:r>
            <a:r>
              <a:rPr sz="2800" spc="250" dirty="0">
                <a:latin typeface="Arial MT"/>
                <a:cs typeface="Arial MT"/>
              </a:rPr>
              <a:t> </a:t>
            </a:r>
            <a:r>
              <a:rPr sz="2800" spc="125" dirty="0">
                <a:latin typeface="Arial MT"/>
                <a:cs typeface="Arial MT"/>
              </a:rPr>
              <a:t>dan</a:t>
            </a:r>
            <a:r>
              <a:rPr sz="2800" spc="265" dirty="0">
                <a:latin typeface="Arial MT"/>
                <a:cs typeface="Arial MT"/>
              </a:rPr>
              <a:t> </a:t>
            </a:r>
            <a:r>
              <a:rPr sz="2800" spc="130" dirty="0">
                <a:latin typeface="Arial MT"/>
                <a:cs typeface="Arial MT"/>
              </a:rPr>
              <a:t>vitamin</a:t>
            </a:r>
            <a:r>
              <a:rPr sz="2800" spc="250" dirty="0">
                <a:latin typeface="Arial MT"/>
                <a:cs typeface="Arial MT"/>
              </a:rPr>
              <a:t> </a:t>
            </a:r>
            <a:r>
              <a:rPr sz="2800" spc="114" dirty="0">
                <a:latin typeface="Arial MT"/>
                <a:cs typeface="Arial MT"/>
              </a:rPr>
              <a:t>kompleks</a:t>
            </a:r>
            <a:r>
              <a:rPr sz="2800" spc="240" dirty="0">
                <a:latin typeface="Arial MT"/>
                <a:cs typeface="Arial MT"/>
              </a:rPr>
              <a:t> </a:t>
            </a:r>
            <a:r>
              <a:rPr sz="2800" spc="155" dirty="0">
                <a:latin typeface="Arial MT"/>
                <a:cs typeface="Arial MT"/>
              </a:rPr>
              <a:t>seperti</a:t>
            </a:r>
            <a:r>
              <a:rPr sz="2800" spc="245" dirty="0">
                <a:latin typeface="Arial MT"/>
                <a:cs typeface="Arial MT"/>
              </a:rPr>
              <a:t> </a:t>
            </a:r>
            <a:r>
              <a:rPr sz="2800" spc="110" dirty="0">
                <a:latin typeface="Arial MT"/>
                <a:cs typeface="Arial MT"/>
              </a:rPr>
              <a:t>B1,</a:t>
            </a:r>
            <a:r>
              <a:rPr sz="2800" spc="260" dirty="0">
                <a:latin typeface="Arial MT"/>
                <a:cs typeface="Arial MT"/>
              </a:rPr>
              <a:t> </a:t>
            </a:r>
            <a:r>
              <a:rPr sz="2800" spc="85" dirty="0">
                <a:latin typeface="Arial MT"/>
                <a:cs typeface="Arial MT"/>
              </a:rPr>
              <a:t>B2, </a:t>
            </a:r>
            <a:r>
              <a:rPr sz="2800" spc="110" dirty="0">
                <a:latin typeface="Arial MT"/>
                <a:cs typeface="Arial MT"/>
              </a:rPr>
              <a:t>B6,</a:t>
            </a:r>
            <a:r>
              <a:rPr sz="2800" spc="420" dirty="0">
                <a:latin typeface="Arial MT"/>
                <a:cs typeface="Arial MT"/>
              </a:rPr>
              <a:t>  </a:t>
            </a:r>
            <a:r>
              <a:rPr sz="2800" spc="125" dirty="0">
                <a:latin typeface="Arial MT"/>
                <a:cs typeface="Arial MT"/>
              </a:rPr>
              <a:t>dan</a:t>
            </a:r>
            <a:r>
              <a:rPr sz="2800" spc="425" dirty="0">
                <a:latin typeface="Arial MT"/>
                <a:cs typeface="Arial MT"/>
              </a:rPr>
              <a:t>  </a:t>
            </a:r>
            <a:r>
              <a:rPr sz="2800" spc="140" dirty="0">
                <a:latin typeface="Arial MT"/>
                <a:cs typeface="Arial MT"/>
              </a:rPr>
              <a:t>biotin.</a:t>
            </a:r>
            <a:r>
              <a:rPr sz="2800" spc="420" dirty="0">
                <a:latin typeface="Arial MT"/>
                <a:cs typeface="Arial MT"/>
              </a:rPr>
              <a:t> 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asam</a:t>
            </a:r>
            <a:r>
              <a:rPr sz="2800" b="1" spc="415" dirty="0">
                <a:latin typeface="Arial" panose="020B0604020202020204"/>
                <a:cs typeface="Arial" panose="020B0604020202020204"/>
              </a:rPr>
              <a:t> 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lemak</a:t>
            </a:r>
            <a:r>
              <a:rPr sz="2800" b="1" spc="425" dirty="0">
                <a:latin typeface="Arial" panose="020B0604020202020204"/>
                <a:cs typeface="Arial" panose="020B0604020202020204"/>
              </a:rPr>
              <a:t>  </a:t>
            </a:r>
            <a:r>
              <a:rPr sz="2800" b="1" spc="-10" dirty="0">
                <a:latin typeface="Arial" panose="020B0604020202020204"/>
                <a:cs typeface="Arial" panose="020B0604020202020204"/>
              </a:rPr>
              <a:t>(10-</a:t>
            </a:r>
            <a:r>
              <a:rPr sz="2800" b="1" dirty="0">
                <a:latin typeface="Arial" panose="020B0604020202020204"/>
                <a:cs typeface="Arial" panose="020B0604020202020204"/>
              </a:rPr>
              <a:t>HDA</a:t>
            </a:r>
            <a:r>
              <a:rPr sz="2800" dirty="0">
                <a:latin typeface="Arial MT"/>
                <a:cs typeface="Arial MT"/>
              </a:rPr>
              <a:t>),</a:t>
            </a:r>
            <a:r>
              <a:rPr sz="2800" spc="430" dirty="0">
                <a:latin typeface="Arial MT"/>
                <a:cs typeface="Arial MT"/>
              </a:rPr>
              <a:t>  </a:t>
            </a:r>
            <a:r>
              <a:rPr sz="2800" dirty="0">
                <a:latin typeface="Arial MT"/>
                <a:cs typeface="Arial MT"/>
              </a:rPr>
              <a:t>meningkatkan</a:t>
            </a:r>
            <a:r>
              <a:rPr sz="2800" spc="440" dirty="0">
                <a:latin typeface="Arial MT"/>
                <a:cs typeface="Arial MT"/>
              </a:rPr>
              <a:t>  </a:t>
            </a:r>
            <a:r>
              <a:rPr sz="2800" spc="-10" dirty="0">
                <a:latin typeface="Arial MT"/>
                <a:cs typeface="Arial MT"/>
              </a:rPr>
              <a:t>sistem </a:t>
            </a:r>
            <a:r>
              <a:rPr sz="2800" dirty="0">
                <a:latin typeface="Arial MT"/>
                <a:cs typeface="Arial MT"/>
              </a:rPr>
              <a:t>kekebalan</a:t>
            </a:r>
            <a:r>
              <a:rPr sz="2800" spc="265" dirty="0">
                <a:latin typeface="Arial MT"/>
                <a:cs typeface="Arial MT"/>
              </a:rPr>
              <a:t>  </a:t>
            </a:r>
            <a:r>
              <a:rPr sz="2800" dirty="0">
                <a:latin typeface="Arial MT"/>
                <a:cs typeface="Arial MT"/>
              </a:rPr>
              <a:t>tubuh</a:t>
            </a:r>
            <a:r>
              <a:rPr sz="2800" spc="265" dirty="0">
                <a:latin typeface="Arial MT"/>
                <a:cs typeface="Arial MT"/>
              </a:rPr>
              <a:t>  </a:t>
            </a:r>
            <a:r>
              <a:rPr sz="2800" dirty="0">
                <a:latin typeface="Arial MT"/>
                <a:cs typeface="Arial MT"/>
              </a:rPr>
              <a:t>dan</a:t>
            </a:r>
            <a:r>
              <a:rPr sz="2800" spc="260" dirty="0">
                <a:latin typeface="Arial MT"/>
                <a:cs typeface="Arial MT"/>
              </a:rPr>
              <a:t>  </a:t>
            </a:r>
            <a:r>
              <a:rPr sz="2800" dirty="0">
                <a:latin typeface="Arial MT"/>
                <a:cs typeface="Arial MT"/>
              </a:rPr>
              <a:t>memiliki</a:t>
            </a:r>
            <a:r>
              <a:rPr sz="2800" spc="260" dirty="0">
                <a:latin typeface="Arial MT"/>
                <a:cs typeface="Arial MT"/>
              </a:rPr>
              <a:t>  </a:t>
            </a:r>
            <a:r>
              <a:rPr sz="2800" dirty="0">
                <a:latin typeface="Arial MT"/>
                <a:cs typeface="Arial MT"/>
              </a:rPr>
              <a:t>aktivitas</a:t>
            </a:r>
            <a:r>
              <a:rPr sz="2800" spc="265" dirty="0">
                <a:latin typeface="Arial MT"/>
                <a:cs typeface="Arial MT"/>
              </a:rPr>
              <a:t> 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antikanker</a:t>
            </a:r>
            <a:r>
              <a:rPr sz="2800" b="1" spc="260" dirty="0">
                <a:latin typeface="Arial" panose="020B0604020202020204"/>
                <a:cs typeface="Arial" panose="020B0604020202020204"/>
              </a:rPr>
              <a:t>  </a:t>
            </a:r>
            <a:r>
              <a:rPr sz="2800" spc="-20" dirty="0">
                <a:latin typeface="Arial MT"/>
                <a:cs typeface="Arial MT"/>
              </a:rPr>
              <a:t>10-</a:t>
            </a:r>
            <a:r>
              <a:rPr sz="2800" spc="-10" dirty="0">
                <a:latin typeface="Arial MT"/>
                <a:cs typeface="Arial MT"/>
              </a:rPr>
              <a:t>hydroxyl2- </a:t>
            </a:r>
            <a:r>
              <a:rPr sz="2800" dirty="0">
                <a:latin typeface="Arial MT"/>
                <a:cs typeface="Arial MT"/>
              </a:rPr>
              <a:t>decenoic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acid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dengan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sifat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b="1" spc="-10" dirty="0">
                <a:latin typeface="Arial" panose="020B0604020202020204"/>
                <a:cs typeface="Arial" panose="020B0604020202020204"/>
              </a:rPr>
              <a:t>imunomodulasi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00899" y="296519"/>
            <a:ext cx="5474335" cy="616585"/>
            <a:chOff x="1000899" y="296519"/>
            <a:chExt cx="5474335" cy="616585"/>
          </a:xfrm>
        </p:grpSpPr>
        <p:sp>
          <p:nvSpPr>
            <p:cNvPr id="3" name="object 3"/>
            <p:cNvSpPr/>
            <p:nvPr/>
          </p:nvSpPr>
          <p:spPr>
            <a:xfrm>
              <a:off x="1000899" y="296519"/>
              <a:ext cx="5474335" cy="616585"/>
            </a:xfrm>
            <a:custGeom>
              <a:avLst/>
              <a:gdLst/>
              <a:ahLst/>
              <a:cxnLst/>
              <a:rect l="l" t="t" r="r" b="b"/>
              <a:pathLst>
                <a:path w="5474335" h="616585">
                  <a:moveTo>
                    <a:pt x="5474081" y="0"/>
                  </a:moveTo>
                  <a:lnTo>
                    <a:pt x="0" y="0"/>
                  </a:lnTo>
                  <a:lnTo>
                    <a:pt x="0" y="616483"/>
                  </a:lnTo>
                  <a:lnTo>
                    <a:pt x="5474081" y="616483"/>
                  </a:lnTo>
                  <a:lnTo>
                    <a:pt x="5474081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747899" y="371601"/>
              <a:ext cx="1999741" cy="50012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0392" y="457200"/>
            <a:ext cx="2623820" cy="212064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8454" y="1076642"/>
            <a:ext cx="6022975" cy="160655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435"/>
              </a:spcBef>
            </a:pPr>
            <a:r>
              <a:rPr sz="2800" b="0" dirty="0">
                <a:latin typeface="Palatino Linotype" panose="02040502050505030304"/>
                <a:cs typeface="Palatino Linotype" panose="02040502050505030304"/>
              </a:rPr>
              <a:t>Propolis</a:t>
            </a:r>
            <a:r>
              <a:rPr sz="2800" b="0" spc="35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b="0" dirty="0">
                <a:latin typeface="Palatino Linotype" panose="02040502050505030304"/>
                <a:cs typeface="Palatino Linotype" panose="02040502050505030304"/>
              </a:rPr>
              <a:t>adalah</a:t>
            </a:r>
            <a:r>
              <a:rPr sz="2800" b="0" spc="33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b="0" dirty="0">
                <a:latin typeface="Palatino Linotype" panose="02040502050505030304"/>
                <a:cs typeface="Palatino Linotype" panose="02040502050505030304"/>
              </a:rPr>
              <a:t>campuran</a:t>
            </a:r>
            <a:r>
              <a:rPr sz="2800" b="0" spc="34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b="0" dirty="0">
                <a:latin typeface="Palatino Linotype" panose="02040502050505030304"/>
                <a:cs typeface="Palatino Linotype" panose="02040502050505030304"/>
              </a:rPr>
              <a:t>lilin</a:t>
            </a:r>
            <a:r>
              <a:rPr sz="2800" b="0" spc="33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b="0" spc="-10" dirty="0">
                <a:latin typeface="Palatino Linotype" panose="02040502050505030304"/>
                <a:cs typeface="Palatino Linotype" panose="02040502050505030304"/>
              </a:rPr>
              <a:t>lebah </a:t>
            </a:r>
            <a:r>
              <a:rPr sz="2800" b="0" dirty="0">
                <a:latin typeface="Palatino Linotype" panose="02040502050505030304"/>
                <a:cs typeface="Palatino Linotype" panose="02040502050505030304"/>
              </a:rPr>
              <a:t>dan</a:t>
            </a:r>
            <a:r>
              <a:rPr sz="2800" b="0" spc="245" dirty="0">
                <a:latin typeface="Palatino Linotype" panose="02040502050505030304"/>
                <a:cs typeface="Palatino Linotype" panose="02040502050505030304"/>
              </a:rPr>
              <a:t>  </a:t>
            </a:r>
            <a:r>
              <a:rPr sz="2800" b="0" dirty="0">
                <a:latin typeface="Palatino Linotype" panose="02040502050505030304"/>
                <a:cs typeface="Palatino Linotype" panose="02040502050505030304"/>
              </a:rPr>
              <a:t>resin</a:t>
            </a:r>
            <a:r>
              <a:rPr sz="2800" b="0" spc="254" dirty="0">
                <a:latin typeface="Palatino Linotype" panose="02040502050505030304"/>
                <a:cs typeface="Palatino Linotype" panose="02040502050505030304"/>
              </a:rPr>
              <a:t>  </a:t>
            </a:r>
            <a:r>
              <a:rPr sz="2800" b="0" dirty="0">
                <a:latin typeface="Palatino Linotype" panose="02040502050505030304"/>
                <a:cs typeface="Palatino Linotype" panose="02040502050505030304"/>
              </a:rPr>
              <a:t>yang</a:t>
            </a:r>
            <a:r>
              <a:rPr sz="2800" b="0" spc="254" dirty="0">
                <a:latin typeface="Palatino Linotype" panose="02040502050505030304"/>
                <a:cs typeface="Palatino Linotype" panose="02040502050505030304"/>
              </a:rPr>
              <a:t>  </a:t>
            </a:r>
            <a:r>
              <a:rPr sz="2800" b="0" dirty="0">
                <a:latin typeface="Palatino Linotype" panose="02040502050505030304"/>
                <a:cs typeface="Palatino Linotype" panose="02040502050505030304"/>
              </a:rPr>
              <a:t>dikumpulkan</a:t>
            </a:r>
            <a:r>
              <a:rPr sz="2800" b="0" spc="254" dirty="0">
                <a:latin typeface="Palatino Linotype" panose="02040502050505030304"/>
                <a:cs typeface="Palatino Linotype" panose="02040502050505030304"/>
              </a:rPr>
              <a:t>  </a:t>
            </a:r>
            <a:r>
              <a:rPr sz="2800" b="0" spc="-20" dirty="0">
                <a:latin typeface="Palatino Linotype" panose="02040502050505030304"/>
                <a:cs typeface="Palatino Linotype" panose="02040502050505030304"/>
              </a:rPr>
              <a:t>oleh </a:t>
            </a:r>
            <a:r>
              <a:rPr sz="2800" b="0" dirty="0">
                <a:latin typeface="Palatino Linotype" panose="02040502050505030304"/>
                <a:cs typeface="Palatino Linotype" panose="02040502050505030304"/>
              </a:rPr>
              <a:t>lebah</a:t>
            </a:r>
            <a:r>
              <a:rPr sz="2800" b="0" spc="27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b="0" dirty="0">
                <a:latin typeface="Palatino Linotype" panose="02040502050505030304"/>
                <a:cs typeface="Palatino Linotype" panose="02040502050505030304"/>
              </a:rPr>
              <a:t>madu</a:t>
            </a:r>
            <a:r>
              <a:rPr sz="2800" b="0" spc="28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b="0" dirty="0">
                <a:latin typeface="Palatino Linotype" panose="02040502050505030304"/>
                <a:cs typeface="Palatino Linotype" panose="02040502050505030304"/>
              </a:rPr>
              <a:t>dari</a:t>
            </a:r>
            <a:r>
              <a:rPr sz="2800" b="0" spc="28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b="0" dirty="0">
                <a:latin typeface="Palatino Linotype" panose="02040502050505030304"/>
                <a:cs typeface="Palatino Linotype" panose="02040502050505030304"/>
              </a:rPr>
              <a:t>tunas,</a:t>
            </a:r>
            <a:r>
              <a:rPr sz="2800" b="0" spc="28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b="0" dirty="0">
                <a:latin typeface="Palatino Linotype" panose="02040502050505030304"/>
                <a:cs typeface="Palatino Linotype" panose="02040502050505030304"/>
              </a:rPr>
              <a:t>daun,</a:t>
            </a:r>
            <a:r>
              <a:rPr sz="2800" b="0" spc="28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b="0" spc="-10" dirty="0">
                <a:latin typeface="Palatino Linotype" panose="02040502050505030304"/>
                <a:cs typeface="Palatino Linotype" panose="02040502050505030304"/>
              </a:rPr>
              <a:t>batang </a:t>
            </a:r>
            <a:r>
              <a:rPr sz="2800" b="0" dirty="0">
                <a:latin typeface="Palatino Linotype" panose="02040502050505030304"/>
                <a:cs typeface="Palatino Linotype" panose="02040502050505030304"/>
              </a:rPr>
              <a:t>dan</a:t>
            </a:r>
            <a:r>
              <a:rPr sz="2800" b="0" spc="-7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b="0" dirty="0">
                <a:latin typeface="Palatino Linotype" panose="02040502050505030304"/>
                <a:cs typeface="Palatino Linotype" panose="02040502050505030304"/>
              </a:rPr>
              <a:t>eksudat</a:t>
            </a:r>
            <a:r>
              <a:rPr sz="2800" b="0" spc="-5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b="0" spc="-20" dirty="0">
                <a:latin typeface="Palatino Linotype" panose="02040502050505030304"/>
                <a:cs typeface="Palatino Linotype" panose="02040502050505030304"/>
              </a:rPr>
              <a:t>pucuk</a:t>
            </a:r>
            <a:endParaRPr sz="2800">
              <a:latin typeface="Palatino Linotype" panose="02040502050505030304"/>
              <a:cs typeface="Palatino Linotype" panose="0204050205050503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8454" y="2764154"/>
            <a:ext cx="6024880" cy="121983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algn="just">
              <a:lnSpc>
                <a:spcPts val="3020"/>
              </a:lnSpc>
              <a:spcBef>
                <a:spcPts val="480"/>
              </a:spcBef>
            </a:pPr>
            <a:r>
              <a:rPr sz="2800" dirty="0">
                <a:latin typeface="Palatino Linotype" panose="02040502050505030304"/>
                <a:cs typeface="Palatino Linotype" panose="02040502050505030304"/>
              </a:rPr>
              <a:t>Lebah</a:t>
            </a:r>
            <a:r>
              <a:rPr sz="2800" spc="75" dirty="0">
                <a:latin typeface="Palatino Linotype" panose="02040502050505030304"/>
                <a:cs typeface="Palatino Linotype" panose="02040502050505030304"/>
              </a:rPr>
              <a:t>  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menggunakan</a:t>
            </a:r>
            <a:r>
              <a:rPr sz="2800" spc="80" dirty="0">
                <a:latin typeface="Palatino Linotype" panose="02040502050505030304"/>
                <a:cs typeface="Palatino Linotype" panose="02040502050505030304"/>
              </a:rPr>
              <a:t>  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propolis</a:t>
            </a:r>
            <a:r>
              <a:rPr sz="2800" spc="85" dirty="0">
                <a:latin typeface="Palatino Linotype" panose="02040502050505030304"/>
                <a:cs typeface="Palatino Linotype" panose="02040502050505030304"/>
              </a:rPr>
              <a:t>  </a:t>
            </a:r>
            <a:r>
              <a:rPr sz="2800" spc="-10" dirty="0">
                <a:latin typeface="Palatino Linotype" panose="02040502050505030304"/>
                <a:cs typeface="Palatino Linotype" panose="02040502050505030304"/>
              </a:rPr>
              <a:t>tidak 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hanya</a:t>
            </a:r>
            <a:r>
              <a:rPr sz="2800" spc="-6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sebagai</a:t>
            </a:r>
            <a:r>
              <a:rPr sz="2800" spc="-5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bahan</a:t>
            </a:r>
            <a:r>
              <a:rPr sz="2800" spc="-6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bangunan</a:t>
            </a:r>
            <a:r>
              <a:rPr sz="2800" spc="-5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spc="-10" dirty="0">
                <a:latin typeface="Palatino Linotype" panose="02040502050505030304"/>
                <a:cs typeface="Palatino Linotype" panose="02040502050505030304"/>
              </a:rPr>
              <a:t>untuk 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sarangnya</a:t>
            </a:r>
            <a:r>
              <a:rPr sz="2800" spc="495" dirty="0">
                <a:latin typeface="Palatino Linotype" panose="02040502050505030304"/>
                <a:cs typeface="Palatino Linotype" panose="02040502050505030304"/>
              </a:rPr>
              <a:t>    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tetapi</a:t>
            </a:r>
            <a:r>
              <a:rPr sz="2800" spc="500" dirty="0">
                <a:latin typeface="Palatino Linotype" panose="02040502050505030304"/>
                <a:cs typeface="Palatino Linotype" panose="02040502050505030304"/>
              </a:rPr>
              <a:t>    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juga</a:t>
            </a:r>
            <a:r>
              <a:rPr sz="2800" spc="495" dirty="0">
                <a:latin typeface="Palatino Linotype" panose="02040502050505030304"/>
                <a:cs typeface="Palatino Linotype" panose="02040502050505030304"/>
              </a:rPr>
              <a:t>    </a:t>
            </a:r>
            <a:r>
              <a:rPr sz="2800" spc="-10" dirty="0">
                <a:latin typeface="Palatino Linotype" panose="02040502050505030304"/>
                <a:cs typeface="Palatino Linotype" panose="02040502050505030304"/>
              </a:rPr>
              <a:t>untuk</a:t>
            </a:r>
            <a:endParaRPr sz="2800">
              <a:latin typeface="Palatino Linotype" panose="02040502050505030304"/>
              <a:cs typeface="Palatino Linotype" panose="0204050205050503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8454" y="3915409"/>
            <a:ext cx="60236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13000" algn="l"/>
                <a:tab pos="4907915" algn="l"/>
              </a:tabLst>
            </a:pPr>
            <a:r>
              <a:rPr sz="2800" spc="-10" dirty="0">
                <a:latin typeface="Palatino Linotype" panose="02040502050505030304"/>
                <a:cs typeface="Palatino Linotype" panose="02040502050505030304"/>
              </a:rPr>
              <a:t>menghambat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	</a:t>
            </a:r>
            <a:r>
              <a:rPr sz="2800" spc="-10" dirty="0">
                <a:latin typeface="Palatino Linotype" panose="02040502050505030304"/>
                <a:cs typeface="Palatino Linotype" panose="02040502050505030304"/>
              </a:rPr>
              <a:t>pertumbuhan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	</a:t>
            </a:r>
            <a:r>
              <a:rPr sz="2800" spc="-10" dirty="0">
                <a:latin typeface="Palatino Linotype" panose="02040502050505030304"/>
                <a:cs typeface="Palatino Linotype" panose="02040502050505030304"/>
              </a:rPr>
              <a:t>bakteri</a:t>
            </a:r>
            <a:endParaRPr sz="2800">
              <a:latin typeface="Palatino Linotype" panose="02040502050505030304"/>
              <a:cs typeface="Palatino Linotype" panose="0204050205050503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8454" y="4301490"/>
            <a:ext cx="56705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Palatino Linotype" panose="02040502050505030304"/>
                <a:cs typeface="Palatino Linotype" panose="02040502050505030304"/>
              </a:rPr>
              <a:t>dan</a:t>
            </a:r>
            <a:r>
              <a:rPr sz="2800" spc="-4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jamur</a:t>
            </a:r>
            <a:r>
              <a:rPr sz="2800" spc="-3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di</a:t>
            </a:r>
            <a:r>
              <a:rPr sz="2800" spc="-4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sarangnya</a:t>
            </a:r>
            <a:r>
              <a:rPr sz="2800" spc="-1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1600" dirty="0">
                <a:latin typeface="Palatino Linotype" panose="02040502050505030304"/>
                <a:cs typeface="Palatino Linotype" panose="02040502050505030304"/>
              </a:rPr>
              <a:t>(Popova</a:t>
            </a:r>
            <a:r>
              <a:rPr sz="1600" spc="-2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1600" dirty="0">
                <a:latin typeface="Palatino Linotype" panose="02040502050505030304"/>
                <a:cs typeface="Palatino Linotype" panose="02040502050505030304"/>
              </a:rPr>
              <a:t>et</a:t>
            </a:r>
            <a:r>
              <a:rPr sz="1600" spc="-1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1600" dirty="0">
                <a:latin typeface="Palatino Linotype" panose="02040502050505030304"/>
                <a:cs typeface="Palatino Linotype" panose="02040502050505030304"/>
              </a:rPr>
              <a:t>al,</a:t>
            </a:r>
            <a:r>
              <a:rPr sz="1600" spc="-2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1600" spc="-10" dirty="0">
                <a:latin typeface="Palatino Linotype" panose="02040502050505030304"/>
                <a:cs typeface="Palatino Linotype" panose="02040502050505030304"/>
              </a:rPr>
              <a:t>2005).</a:t>
            </a:r>
            <a:endParaRPr sz="1600">
              <a:latin typeface="Palatino Linotype" panose="02040502050505030304"/>
              <a:cs typeface="Palatino Linotype" panose="0204050205050503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8454" y="4832604"/>
            <a:ext cx="6024880" cy="83820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 marR="5080">
              <a:lnSpc>
                <a:spcPts val="3040"/>
              </a:lnSpc>
              <a:spcBef>
                <a:spcPts val="465"/>
              </a:spcBef>
              <a:tabLst>
                <a:tab pos="1556385" algn="l"/>
                <a:tab pos="2014220" algn="l"/>
                <a:tab pos="2860040" algn="l"/>
                <a:tab pos="3479800" algn="l"/>
                <a:tab pos="4064000" algn="l"/>
                <a:tab pos="4307840" algn="l"/>
                <a:tab pos="5197475" algn="l"/>
              </a:tabLst>
            </a:pPr>
            <a:r>
              <a:rPr sz="2800" spc="-10" dirty="0">
                <a:latin typeface="Palatino Linotype" panose="02040502050505030304"/>
                <a:cs typeface="Palatino Linotype" panose="02040502050505030304"/>
              </a:rPr>
              <a:t>Khusus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	</a:t>
            </a:r>
            <a:r>
              <a:rPr sz="2800" spc="-10" dirty="0">
                <a:latin typeface="Palatino Linotype" panose="02040502050505030304"/>
                <a:cs typeface="Palatino Linotype" panose="02040502050505030304"/>
              </a:rPr>
              <a:t>untuk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	</a:t>
            </a:r>
            <a:r>
              <a:rPr sz="2800" spc="-10" dirty="0">
                <a:latin typeface="Palatino Linotype" panose="02040502050505030304"/>
                <a:cs typeface="Palatino Linotype" panose="02040502050505030304"/>
              </a:rPr>
              <a:t>lebah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	</a:t>
            </a:r>
            <a:r>
              <a:rPr sz="2800" spc="-20" dirty="0">
                <a:latin typeface="Palatino Linotype" panose="02040502050505030304"/>
                <a:cs typeface="Palatino Linotype" panose="02040502050505030304"/>
              </a:rPr>
              <a:t>yang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	</a:t>
            </a:r>
            <a:r>
              <a:rPr sz="2800" spc="-10" dirty="0">
                <a:latin typeface="Palatino Linotype" panose="02040502050505030304"/>
                <a:cs typeface="Palatino Linotype" panose="02040502050505030304"/>
              </a:rPr>
              <a:t>tidak menyengat,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	</a:t>
            </a:r>
            <a:r>
              <a:rPr sz="2800" spc="-10" dirty="0">
                <a:latin typeface="Palatino Linotype" panose="02040502050505030304"/>
                <a:cs typeface="Palatino Linotype" panose="02040502050505030304"/>
              </a:rPr>
              <a:t>propolis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	</a:t>
            </a:r>
            <a:r>
              <a:rPr sz="2800" spc="-20" dirty="0">
                <a:latin typeface="Palatino Linotype" panose="02040502050505030304"/>
                <a:cs typeface="Palatino Linotype" panose="02040502050505030304"/>
              </a:rPr>
              <a:t>juga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	</a:t>
            </a:r>
            <a:r>
              <a:rPr sz="2800" spc="-10" dirty="0">
                <a:latin typeface="Palatino Linotype" panose="02040502050505030304"/>
                <a:cs typeface="Palatino Linotype" panose="02040502050505030304"/>
              </a:rPr>
              <a:t>digunakan</a:t>
            </a:r>
            <a:endParaRPr sz="2800">
              <a:latin typeface="Palatino Linotype" panose="02040502050505030304"/>
              <a:cs typeface="Palatino Linotype" panose="0204050205050503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8454" y="5602604"/>
            <a:ext cx="6021705" cy="83820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 marR="5080">
              <a:lnSpc>
                <a:spcPts val="3040"/>
              </a:lnSpc>
              <a:spcBef>
                <a:spcPts val="465"/>
              </a:spcBef>
              <a:tabLst>
                <a:tab pos="1236345" algn="l"/>
                <a:tab pos="3020060" algn="l"/>
                <a:tab pos="3820160" algn="l"/>
              </a:tabLst>
            </a:pPr>
            <a:r>
              <a:rPr sz="2800" spc="-10" dirty="0">
                <a:latin typeface="Palatino Linotype" panose="02040502050505030304"/>
                <a:cs typeface="Palatino Linotype" panose="02040502050505030304"/>
              </a:rPr>
              <a:t>untuk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	</a:t>
            </a:r>
            <a:r>
              <a:rPr sz="2800" spc="-10" dirty="0">
                <a:latin typeface="Palatino Linotype" panose="02040502050505030304"/>
                <a:cs typeface="Palatino Linotype" panose="02040502050505030304"/>
              </a:rPr>
              <a:t>membuat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	</a:t>
            </a:r>
            <a:r>
              <a:rPr sz="2800" spc="-25" dirty="0">
                <a:latin typeface="Palatino Linotype" panose="02040502050505030304"/>
                <a:cs typeface="Palatino Linotype" panose="02040502050505030304"/>
              </a:rPr>
              <a:t>pot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	</a:t>
            </a:r>
            <a:r>
              <a:rPr sz="2800" spc="-10" dirty="0">
                <a:latin typeface="Palatino Linotype" panose="02040502050505030304"/>
                <a:cs typeface="Palatino Linotype" panose="02040502050505030304"/>
              </a:rPr>
              <a:t>penyimpanan 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untuk</a:t>
            </a:r>
            <a:r>
              <a:rPr sz="2800" spc="-2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serbuk</a:t>
            </a:r>
            <a:r>
              <a:rPr sz="2800" spc="-20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sari</a:t>
            </a:r>
            <a:r>
              <a:rPr sz="2800" spc="-3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dirty="0">
                <a:latin typeface="Palatino Linotype" panose="02040502050505030304"/>
                <a:cs typeface="Palatino Linotype" panose="02040502050505030304"/>
              </a:rPr>
              <a:t>dan</a:t>
            </a:r>
            <a:r>
              <a:rPr sz="2800" spc="-4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800" spc="-10" dirty="0">
                <a:latin typeface="Palatino Linotype" panose="02040502050505030304"/>
                <a:cs typeface="Palatino Linotype" panose="02040502050505030304"/>
              </a:rPr>
              <a:t>madu.</a:t>
            </a:r>
            <a:endParaRPr sz="2800">
              <a:latin typeface="Palatino Linotype" panose="02040502050505030304"/>
              <a:cs typeface="Palatino Linotype" panose="02040502050505030304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49261" y="2965348"/>
            <a:ext cx="3777742" cy="3005836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004300" y="5999797"/>
            <a:ext cx="2223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 panose="020B0604020202020204"/>
                <a:cs typeface="Arial" panose="020B0604020202020204"/>
              </a:rPr>
              <a:t>Pollen</a:t>
            </a:r>
            <a:r>
              <a:rPr sz="18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&amp;</a:t>
            </a:r>
            <a:r>
              <a:rPr sz="1800" b="1" spc="-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honey</a:t>
            </a:r>
            <a:r>
              <a:rPr sz="18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spc="-20" dirty="0">
                <a:latin typeface="Arial" panose="020B0604020202020204"/>
                <a:cs typeface="Arial" panose="020B0604020202020204"/>
              </a:rPr>
              <a:t>pots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89716" y="4007484"/>
            <a:ext cx="6991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Brood cells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90105" y="5938520"/>
            <a:ext cx="1003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 panose="020B0604020202020204"/>
                <a:cs typeface="Arial" panose="020B0604020202020204"/>
              </a:rPr>
              <a:t>Batumen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707121" y="3566159"/>
            <a:ext cx="3401695" cy="2426970"/>
            <a:chOff x="7707121" y="3566159"/>
            <a:chExt cx="3401695" cy="2426970"/>
          </a:xfrm>
        </p:grpSpPr>
        <p:sp>
          <p:nvSpPr>
            <p:cNvPr id="17" name="object 17"/>
            <p:cNvSpPr/>
            <p:nvPr/>
          </p:nvSpPr>
          <p:spPr>
            <a:xfrm>
              <a:off x="10204195" y="5108955"/>
              <a:ext cx="416559" cy="825500"/>
            </a:xfrm>
            <a:custGeom>
              <a:avLst/>
              <a:gdLst/>
              <a:ahLst/>
              <a:cxnLst/>
              <a:rect l="l" t="t" r="r" b="b"/>
              <a:pathLst>
                <a:path w="416559" h="825500">
                  <a:moveTo>
                    <a:pt x="381209" y="51251"/>
                  </a:moveTo>
                  <a:lnTo>
                    <a:pt x="357717" y="67154"/>
                  </a:lnTo>
                  <a:lnTo>
                    <a:pt x="0" y="812596"/>
                  </a:lnTo>
                  <a:lnTo>
                    <a:pt x="25780" y="824953"/>
                  </a:lnTo>
                  <a:lnTo>
                    <a:pt x="383492" y="79488"/>
                  </a:lnTo>
                  <a:lnTo>
                    <a:pt x="381209" y="51251"/>
                  </a:lnTo>
                  <a:close/>
                </a:path>
                <a:path w="416559" h="825500">
                  <a:moveTo>
                    <a:pt x="407345" y="19431"/>
                  </a:moveTo>
                  <a:lnTo>
                    <a:pt x="380619" y="19431"/>
                  </a:lnTo>
                  <a:lnTo>
                    <a:pt x="406400" y="31750"/>
                  </a:lnTo>
                  <a:lnTo>
                    <a:pt x="383492" y="79488"/>
                  </a:lnTo>
                  <a:lnTo>
                    <a:pt x="387857" y="133477"/>
                  </a:lnTo>
                  <a:lnTo>
                    <a:pt x="394843" y="139319"/>
                  </a:lnTo>
                  <a:lnTo>
                    <a:pt x="410463" y="138049"/>
                  </a:lnTo>
                  <a:lnTo>
                    <a:pt x="416432" y="131191"/>
                  </a:lnTo>
                  <a:lnTo>
                    <a:pt x="407345" y="19431"/>
                  </a:lnTo>
                  <a:close/>
                </a:path>
                <a:path w="416559" h="825500">
                  <a:moveTo>
                    <a:pt x="405764" y="0"/>
                  </a:moveTo>
                  <a:lnTo>
                    <a:pt x="296799" y="73787"/>
                  </a:lnTo>
                  <a:lnTo>
                    <a:pt x="295021" y="82677"/>
                  </a:lnTo>
                  <a:lnTo>
                    <a:pt x="299465" y="89281"/>
                  </a:lnTo>
                  <a:lnTo>
                    <a:pt x="303910" y="95758"/>
                  </a:lnTo>
                  <a:lnTo>
                    <a:pt x="312800" y="97536"/>
                  </a:lnTo>
                  <a:lnTo>
                    <a:pt x="357717" y="67154"/>
                  </a:lnTo>
                  <a:lnTo>
                    <a:pt x="380619" y="19431"/>
                  </a:lnTo>
                  <a:lnTo>
                    <a:pt x="407345" y="19431"/>
                  </a:lnTo>
                  <a:lnTo>
                    <a:pt x="405764" y="0"/>
                  </a:lnTo>
                  <a:close/>
                </a:path>
                <a:path w="416559" h="825500">
                  <a:moveTo>
                    <a:pt x="395768" y="26670"/>
                  </a:moveTo>
                  <a:lnTo>
                    <a:pt x="379222" y="26670"/>
                  </a:lnTo>
                  <a:lnTo>
                    <a:pt x="401574" y="37465"/>
                  </a:lnTo>
                  <a:lnTo>
                    <a:pt x="381209" y="51251"/>
                  </a:lnTo>
                  <a:lnTo>
                    <a:pt x="383492" y="79488"/>
                  </a:lnTo>
                  <a:lnTo>
                    <a:pt x="406400" y="31750"/>
                  </a:lnTo>
                  <a:lnTo>
                    <a:pt x="395768" y="26670"/>
                  </a:lnTo>
                  <a:close/>
                </a:path>
                <a:path w="416559" h="825500">
                  <a:moveTo>
                    <a:pt x="380619" y="19431"/>
                  </a:moveTo>
                  <a:lnTo>
                    <a:pt x="357717" y="67154"/>
                  </a:lnTo>
                  <a:lnTo>
                    <a:pt x="381209" y="51251"/>
                  </a:lnTo>
                  <a:lnTo>
                    <a:pt x="379222" y="26670"/>
                  </a:lnTo>
                  <a:lnTo>
                    <a:pt x="395768" y="26670"/>
                  </a:lnTo>
                  <a:lnTo>
                    <a:pt x="380619" y="19431"/>
                  </a:lnTo>
                  <a:close/>
                </a:path>
                <a:path w="416559" h="825500">
                  <a:moveTo>
                    <a:pt x="379222" y="26670"/>
                  </a:moveTo>
                  <a:lnTo>
                    <a:pt x="381209" y="51251"/>
                  </a:lnTo>
                  <a:lnTo>
                    <a:pt x="401574" y="37465"/>
                  </a:lnTo>
                  <a:lnTo>
                    <a:pt x="379222" y="2667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9401428" y="3566159"/>
              <a:ext cx="732790" cy="2388870"/>
            </a:xfrm>
            <a:custGeom>
              <a:avLst/>
              <a:gdLst/>
              <a:ahLst/>
              <a:cxnLst/>
              <a:rect l="l" t="t" r="r" b="b"/>
              <a:pathLst>
                <a:path w="732790" h="2388870">
                  <a:moveTo>
                    <a:pt x="670381" y="72863"/>
                  </a:moveTo>
                  <a:lnTo>
                    <a:pt x="643154" y="99111"/>
                  </a:lnTo>
                  <a:lnTo>
                    <a:pt x="0" y="2378392"/>
                  </a:lnTo>
                  <a:lnTo>
                    <a:pt x="36702" y="2388742"/>
                  </a:lnTo>
                  <a:lnTo>
                    <a:pt x="679844" y="109444"/>
                  </a:lnTo>
                  <a:lnTo>
                    <a:pt x="670381" y="72863"/>
                  </a:lnTo>
                  <a:close/>
                </a:path>
                <a:path w="732790" h="2388870">
                  <a:moveTo>
                    <a:pt x="698951" y="31241"/>
                  </a:moveTo>
                  <a:lnTo>
                    <a:pt x="662304" y="31241"/>
                  </a:lnTo>
                  <a:lnTo>
                    <a:pt x="699007" y="41528"/>
                  </a:lnTo>
                  <a:lnTo>
                    <a:pt x="679844" y="109444"/>
                  </a:lnTo>
                  <a:lnTo>
                    <a:pt x="695325" y="169290"/>
                  </a:lnTo>
                  <a:lnTo>
                    <a:pt x="698652" y="176095"/>
                  </a:lnTo>
                  <a:lnTo>
                    <a:pt x="704135" y="180959"/>
                  </a:lnTo>
                  <a:lnTo>
                    <a:pt x="711023" y="183417"/>
                  </a:lnTo>
                  <a:lnTo>
                    <a:pt x="718566" y="183006"/>
                  </a:lnTo>
                  <a:lnTo>
                    <a:pt x="725350" y="179679"/>
                  </a:lnTo>
                  <a:lnTo>
                    <a:pt x="730170" y="174196"/>
                  </a:lnTo>
                  <a:lnTo>
                    <a:pt x="732585" y="167308"/>
                  </a:lnTo>
                  <a:lnTo>
                    <a:pt x="732154" y="159765"/>
                  </a:lnTo>
                  <a:lnTo>
                    <a:pt x="698951" y="31241"/>
                  </a:lnTo>
                  <a:close/>
                </a:path>
                <a:path w="732790" h="2388870">
                  <a:moveTo>
                    <a:pt x="690879" y="0"/>
                  </a:moveTo>
                  <a:lnTo>
                    <a:pt x="572262" y="114553"/>
                  </a:lnTo>
                  <a:lnTo>
                    <a:pt x="567932" y="120816"/>
                  </a:lnTo>
                  <a:lnTo>
                    <a:pt x="566388" y="127984"/>
                  </a:lnTo>
                  <a:lnTo>
                    <a:pt x="567654" y="135199"/>
                  </a:lnTo>
                  <a:lnTo>
                    <a:pt x="571753" y="141604"/>
                  </a:lnTo>
                  <a:lnTo>
                    <a:pt x="577943" y="145861"/>
                  </a:lnTo>
                  <a:lnTo>
                    <a:pt x="585073" y="147367"/>
                  </a:lnTo>
                  <a:lnTo>
                    <a:pt x="592274" y="146087"/>
                  </a:lnTo>
                  <a:lnTo>
                    <a:pt x="598677" y="141985"/>
                  </a:lnTo>
                  <a:lnTo>
                    <a:pt x="643154" y="99111"/>
                  </a:lnTo>
                  <a:lnTo>
                    <a:pt x="662304" y="31241"/>
                  </a:lnTo>
                  <a:lnTo>
                    <a:pt x="698951" y="31241"/>
                  </a:lnTo>
                  <a:lnTo>
                    <a:pt x="690879" y="0"/>
                  </a:lnTo>
                  <a:close/>
                </a:path>
                <a:path w="732790" h="2388870">
                  <a:moveTo>
                    <a:pt x="697648" y="41147"/>
                  </a:moveTo>
                  <a:lnTo>
                    <a:pt x="662177" y="41147"/>
                  </a:lnTo>
                  <a:lnTo>
                    <a:pt x="693927" y="50164"/>
                  </a:lnTo>
                  <a:lnTo>
                    <a:pt x="670381" y="72863"/>
                  </a:lnTo>
                  <a:lnTo>
                    <a:pt x="679844" y="109444"/>
                  </a:lnTo>
                  <a:lnTo>
                    <a:pt x="699007" y="41528"/>
                  </a:lnTo>
                  <a:lnTo>
                    <a:pt x="697648" y="41147"/>
                  </a:lnTo>
                  <a:close/>
                </a:path>
                <a:path w="732790" h="2388870">
                  <a:moveTo>
                    <a:pt x="662304" y="31241"/>
                  </a:moveTo>
                  <a:lnTo>
                    <a:pt x="643154" y="99111"/>
                  </a:lnTo>
                  <a:lnTo>
                    <a:pt x="670381" y="72863"/>
                  </a:lnTo>
                  <a:lnTo>
                    <a:pt x="662177" y="41147"/>
                  </a:lnTo>
                  <a:lnTo>
                    <a:pt x="697648" y="41147"/>
                  </a:lnTo>
                  <a:lnTo>
                    <a:pt x="662304" y="31241"/>
                  </a:lnTo>
                  <a:close/>
                </a:path>
                <a:path w="732790" h="2388870">
                  <a:moveTo>
                    <a:pt x="662177" y="41147"/>
                  </a:moveTo>
                  <a:lnTo>
                    <a:pt x="670381" y="72863"/>
                  </a:lnTo>
                  <a:lnTo>
                    <a:pt x="693927" y="50164"/>
                  </a:lnTo>
                  <a:lnTo>
                    <a:pt x="662177" y="41147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7707122" y="4243831"/>
              <a:ext cx="3401695" cy="1749425"/>
            </a:xfrm>
            <a:custGeom>
              <a:avLst/>
              <a:gdLst/>
              <a:ahLst/>
              <a:cxnLst/>
              <a:rect l="l" t="t" r="r" b="b"/>
              <a:pathLst>
                <a:path w="3401695" h="1749425">
                  <a:moveTo>
                    <a:pt x="211582" y="534911"/>
                  </a:moveTo>
                  <a:lnTo>
                    <a:pt x="209804" y="527558"/>
                  </a:lnTo>
                  <a:lnTo>
                    <a:pt x="156387" y="414274"/>
                  </a:lnTo>
                  <a:lnTo>
                    <a:pt x="139446" y="378333"/>
                  </a:lnTo>
                  <a:lnTo>
                    <a:pt x="44069" y="512953"/>
                  </a:lnTo>
                  <a:lnTo>
                    <a:pt x="41059" y="519887"/>
                  </a:lnTo>
                  <a:lnTo>
                    <a:pt x="40919" y="527177"/>
                  </a:lnTo>
                  <a:lnTo>
                    <a:pt x="43497" y="533996"/>
                  </a:lnTo>
                  <a:lnTo>
                    <a:pt x="48641" y="539496"/>
                  </a:lnTo>
                  <a:lnTo>
                    <a:pt x="55562" y="542569"/>
                  </a:lnTo>
                  <a:lnTo>
                    <a:pt x="62865" y="542734"/>
                  </a:lnTo>
                  <a:lnTo>
                    <a:pt x="69672" y="540143"/>
                  </a:lnTo>
                  <a:lnTo>
                    <a:pt x="75196" y="534911"/>
                  </a:lnTo>
                  <a:lnTo>
                    <a:pt x="110909" y="484466"/>
                  </a:lnTo>
                  <a:lnTo>
                    <a:pt x="0" y="1745576"/>
                  </a:lnTo>
                  <a:lnTo>
                    <a:pt x="37973" y="1748917"/>
                  </a:lnTo>
                  <a:lnTo>
                    <a:pt x="148882" y="487819"/>
                  </a:lnTo>
                  <a:lnTo>
                    <a:pt x="175260" y="543814"/>
                  </a:lnTo>
                  <a:lnTo>
                    <a:pt x="179755" y="549897"/>
                  </a:lnTo>
                  <a:lnTo>
                    <a:pt x="186042" y="553631"/>
                  </a:lnTo>
                  <a:lnTo>
                    <a:pt x="193294" y="554748"/>
                  </a:lnTo>
                  <a:lnTo>
                    <a:pt x="200660" y="552958"/>
                  </a:lnTo>
                  <a:lnTo>
                    <a:pt x="206730" y="548411"/>
                  </a:lnTo>
                  <a:lnTo>
                    <a:pt x="210464" y="542124"/>
                  </a:lnTo>
                  <a:lnTo>
                    <a:pt x="211582" y="534911"/>
                  </a:lnTo>
                  <a:close/>
                </a:path>
                <a:path w="3401695" h="1749425">
                  <a:moveTo>
                    <a:pt x="3401568" y="38100"/>
                  </a:moveTo>
                  <a:lnTo>
                    <a:pt x="1345184" y="38100"/>
                  </a:lnTo>
                  <a:lnTo>
                    <a:pt x="1345184" y="0"/>
                  </a:lnTo>
                  <a:lnTo>
                    <a:pt x="1230884" y="57150"/>
                  </a:lnTo>
                  <a:lnTo>
                    <a:pt x="1345184" y="114300"/>
                  </a:lnTo>
                  <a:lnTo>
                    <a:pt x="1345184" y="76200"/>
                  </a:lnTo>
                  <a:lnTo>
                    <a:pt x="3401568" y="76200"/>
                  </a:lnTo>
                  <a:lnTo>
                    <a:pt x="3401568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7668259" y="2564129"/>
            <a:ext cx="14008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 panose="020F0502020204030204"/>
                <a:cs typeface="Calibri" panose="020F0502020204030204"/>
              </a:rPr>
              <a:t>Raw</a:t>
            </a:r>
            <a:r>
              <a:rPr sz="2000" b="1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0" dirty="0">
                <a:latin typeface="Calibri" panose="020F0502020204030204"/>
                <a:cs typeface="Calibri" panose="020F0502020204030204"/>
              </a:rPr>
              <a:t>propolis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75880" y="6246495"/>
            <a:ext cx="26873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latin typeface="Times New Roman" panose="02020603050405020304"/>
                <a:cs typeface="Times New Roman" panose="02020603050405020304"/>
              </a:rPr>
              <a:t>Sarang</a:t>
            </a:r>
            <a:r>
              <a:rPr sz="21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dirty="0">
                <a:latin typeface="Times New Roman" panose="02020603050405020304"/>
                <a:cs typeface="Times New Roman" panose="02020603050405020304"/>
              </a:rPr>
              <a:t>lebah</a:t>
            </a:r>
            <a:r>
              <a:rPr sz="21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100" b="1" i="1" spc="-65" dirty="0">
                <a:latin typeface="Times New Roman" panose="02020603050405020304"/>
                <a:cs typeface="Times New Roman" panose="02020603050405020304"/>
              </a:rPr>
              <a:t>T.</a:t>
            </a:r>
            <a:r>
              <a:rPr sz="2100" b="1" i="1" spc="-10" dirty="0">
                <a:latin typeface="Times New Roman" panose="02020603050405020304"/>
                <a:cs typeface="Times New Roman" panose="02020603050405020304"/>
              </a:rPr>
              <a:t> sapiens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0392" y="136525"/>
            <a:ext cx="3661155" cy="2450465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1418951" y="6251575"/>
            <a:ext cx="223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Arial MT"/>
                <a:cs typeface="Arial MT"/>
              </a:rPr>
              <a:t>10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5013" y="55372"/>
            <a:ext cx="9180195" cy="4988560"/>
          </a:xfrm>
          <a:custGeom>
            <a:avLst/>
            <a:gdLst/>
            <a:ahLst/>
            <a:cxnLst/>
            <a:rect l="l" t="t" r="r" b="b"/>
            <a:pathLst>
              <a:path w="9180195" h="4988560">
                <a:moveTo>
                  <a:pt x="8348230" y="0"/>
                </a:moveTo>
                <a:lnTo>
                  <a:pt x="831443" y="0"/>
                </a:lnTo>
                <a:lnTo>
                  <a:pt x="782589" y="1411"/>
                </a:lnTo>
                <a:lnTo>
                  <a:pt x="734479" y="5593"/>
                </a:lnTo>
                <a:lnTo>
                  <a:pt x="687190" y="12468"/>
                </a:lnTo>
                <a:lnTo>
                  <a:pt x="640801" y="21958"/>
                </a:lnTo>
                <a:lnTo>
                  <a:pt x="595388" y="33985"/>
                </a:lnTo>
                <a:lnTo>
                  <a:pt x="551031" y="48470"/>
                </a:lnTo>
                <a:lnTo>
                  <a:pt x="507808" y="65337"/>
                </a:lnTo>
                <a:lnTo>
                  <a:pt x="465795" y="84507"/>
                </a:lnTo>
                <a:lnTo>
                  <a:pt x="425072" y="105901"/>
                </a:lnTo>
                <a:lnTo>
                  <a:pt x="385716" y="129443"/>
                </a:lnTo>
                <a:lnTo>
                  <a:pt x="347805" y="155054"/>
                </a:lnTo>
                <a:lnTo>
                  <a:pt x="311417" y="182656"/>
                </a:lnTo>
                <a:lnTo>
                  <a:pt x="276631" y="212172"/>
                </a:lnTo>
                <a:lnTo>
                  <a:pt x="243524" y="243522"/>
                </a:lnTo>
                <a:lnTo>
                  <a:pt x="212173" y="276630"/>
                </a:lnTo>
                <a:lnTo>
                  <a:pt x="182658" y="311417"/>
                </a:lnTo>
                <a:lnTo>
                  <a:pt x="155056" y="347805"/>
                </a:lnTo>
                <a:lnTo>
                  <a:pt x="129445" y="385717"/>
                </a:lnTo>
                <a:lnTo>
                  <a:pt x="105903" y="425074"/>
                </a:lnTo>
                <a:lnTo>
                  <a:pt x="84508" y="465799"/>
                </a:lnTo>
                <a:lnTo>
                  <a:pt x="65338" y="507813"/>
                </a:lnTo>
                <a:lnTo>
                  <a:pt x="48471" y="551039"/>
                </a:lnTo>
                <a:lnTo>
                  <a:pt x="33986" y="595398"/>
                </a:lnTo>
                <a:lnTo>
                  <a:pt x="21959" y="640813"/>
                </a:lnTo>
                <a:lnTo>
                  <a:pt x="12468" y="687205"/>
                </a:lnTo>
                <a:lnTo>
                  <a:pt x="5593" y="734497"/>
                </a:lnTo>
                <a:lnTo>
                  <a:pt x="1411" y="782611"/>
                </a:lnTo>
                <a:lnTo>
                  <a:pt x="0" y="831468"/>
                </a:lnTo>
                <a:lnTo>
                  <a:pt x="0" y="4157217"/>
                </a:lnTo>
                <a:lnTo>
                  <a:pt x="1411" y="4206062"/>
                </a:lnTo>
                <a:lnTo>
                  <a:pt x="5593" y="4254164"/>
                </a:lnTo>
                <a:lnTo>
                  <a:pt x="12468" y="4301444"/>
                </a:lnTo>
                <a:lnTo>
                  <a:pt x="21959" y="4347826"/>
                </a:lnTo>
                <a:lnTo>
                  <a:pt x="33986" y="4393232"/>
                </a:lnTo>
                <a:lnTo>
                  <a:pt x="48471" y="4437582"/>
                </a:lnTo>
                <a:lnTo>
                  <a:pt x="65338" y="4480800"/>
                </a:lnTo>
                <a:lnTo>
                  <a:pt x="84508" y="4522806"/>
                </a:lnTo>
                <a:lnTo>
                  <a:pt x="105903" y="4563524"/>
                </a:lnTo>
                <a:lnTo>
                  <a:pt x="129445" y="4602876"/>
                </a:lnTo>
                <a:lnTo>
                  <a:pt x="155056" y="4640782"/>
                </a:lnTo>
                <a:lnTo>
                  <a:pt x="182658" y="4677166"/>
                </a:lnTo>
                <a:lnTo>
                  <a:pt x="212173" y="4711949"/>
                </a:lnTo>
                <a:lnTo>
                  <a:pt x="243524" y="4745053"/>
                </a:lnTo>
                <a:lnTo>
                  <a:pt x="276631" y="4776400"/>
                </a:lnTo>
                <a:lnTo>
                  <a:pt x="311417" y="4805913"/>
                </a:lnTo>
                <a:lnTo>
                  <a:pt x="347805" y="4833513"/>
                </a:lnTo>
                <a:lnTo>
                  <a:pt x="385716" y="4859122"/>
                </a:lnTo>
                <a:lnTo>
                  <a:pt x="425072" y="4882662"/>
                </a:lnTo>
                <a:lnTo>
                  <a:pt x="465795" y="4904055"/>
                </a:lnTo>
                <a:lnTo>
                  <a:pt x="507808" y="4923224"/>
                </a:lnTo>
                <a:lnTo>
                  <a:pt x="551031" y="4940090"/>
                </a:lnTo>
                <a:lnTo>
                  <a:pt x="595388" y="4954575"/>
                </a:lnTo>
                <a:lnTo>
                  <a:pt x="640801" y="4966601"/>
                </a:lnTo>
                <a:lnTo>
                  <a:pt x="687190" y="4976091"/>
                </a:lnTo>
                <a:lnTo>
                  <a:pt x="734479" y="4982966"/>
                </a:lnTo>
                <a:lnTo>
                  <a:pt x="782589" y="4987148"/>
                </a:lnTo>
                <a:lnTo>
                  <a:pt x="831443" y="4988559"/>
                </a:lnTo>
                <a:lnTo>
                  <a:pt x="8348230" y="4988559"/>
                </a:lnTo>
                <a:lnTo>
                  <a:pt x="8397088" y="4987148"/>
                </a:lnTo>
                <a:lnTo>
                  <a:pt x="8445202" y="4982966"/>
                </a:lnTo>
                <a:lnTo>
                  <a:pt x="8492494" y="4976091"/>
                </a:lnTo>
                <a:lnTo>
                  <a:pt x="8538886" y="4966601"/>
                </a:lnTo>
                <a:lnTo>
                  <a:pt x="8584301" y="4954575"/>
                </a:lnTo>
                <a:lnTo>
                  <a:pt x="8628660" y="4940090"/>
                </a:lnTo>
                <a:lnTo>
                  <a:pt x="8671886" y="4923224"/>
                </a:lnTo>
                <a:lnTo>
                  <a:pt x="8713900" y="4904055"/>
                </a:lnTo>
                <a:lnTo>
                  <a:pt x="8754624" y="4882662"/>
                </a:lnTo>
                <a:lnTo>
                  <a:pt x="8793982" y="4859122"/>
                </a:lnTo>
                <a:lnTo>
                  <a:pt x="8831893" y="4833513"/>
                </a:lnTo>
                <a:lnTo>
                  <a:pt x="8868282" y="4805913"/>
                </a:lnTo>
                <a:lnTo>
                  <a:pt x="8903069" y="4776400"/>
                </a:lnTo>
                <a:lnTo>
                  <a:pt x="8936177" y="4745053"/>
                </a:lnTo>
                <a:lnTo>
                  <a:pt x="8967527" y="4711949"/>
                </a:lnTo>
                <a:lnTo>
                  <a:pt x="8997042" y="4677166"/>
                </a:lnTo>
                <a:lnTo>
                  <a:pt x="9024645" y="4640782"/>
                </a:lnTo>
                <a:lnTo>
                  <a:pt x="9050255" y="4602876"/>
                </a:lnTo>
                <a:lnTo>
                  <a:pt x="9073797" y="4563524"/>
                </a:lnTo>
                <a:lnTo>
                  <a:pt x="9095192" y="4522806"/>
                </a:lnTo>
                <a:lnTo>
                  <a:pt x="9114362" y="4480800"/>
                </a:lnTo>
                <a:lnTo>
                  <a:pt x="9131228" y="4437582"/>
                </a:lnTo>
                <a:lnTo>
                  <a:pt x="9145714" y="4393232"/>
                </a:lnTo>
                <a:lnTo>
                  <a:pt x="9157741" y="4347826"/>
                </a:lnTo>
                <a:lnTo>
                  <a:pt x="9167231" y="4301444"/>
                </a:lnTo>
                <a:lnTo>
                  <a:pt x="9174106" y="4254164"/>
                </a:lnTo>
                <a:lnTo>
                  <a:pt x="9178288" y="4206062"/>
                </a:lnTo>
                <a:lnTo>
                  <a:pt x="9179699" y="4157217"/>
                </a:lnTo>
                <a:lnTo>
                  <a:pt x="9179699" y="831468"/>
                </a:lnTo>
                <a:lnTo>
                  <a:pt x="9178288" y="782611"/>
                </a:lnTo>
                <a:lnTo>
                  <a:pt x="9174106" y="734497"/>
                </a:lnTo>
                <a:lnTo>
                  <a:pt x="9167231" y="687205"/>
                </a:lnTo>
                <a:lnTo>
                  <a:pt x="9157741" y="640813"/>
                </a:lnTo>
                <a:lnTo>
                  <a:pt x="9145714" y="595398"/>
                </a:lnTo>
                <a:lnTo>
                  <a:pt x="9131228" y="551039"/>
                </a:lnTo>
                <a:lnTo>
                  <a:pt x="9114362" y="507813"/>
                </a:lnTo>
                <a:lnTo>
                  <a:pt x="9095192" y="465799"/>
                </a:lnTo>
                <a:lnTo>
                  <a:pt x="9073797" y="425074"/>
                </a:lnTo>
                <a:lnTo>
                  <a:pt x="9050255" y="385717"/>
                </a:lnTo>
                <a:lnTo>
                  <a:pt x="9024645" y="347805"/>
                </a:lnTo>
                <a:lnTo>
                  <a:pt x="8997042" y="311417"/>
                </a:lnTo>
                <a:lnTo>
                  <a:pt x="8967527" y="276630"/>
                </a:lnTo>
                <a:lnTo>
                  <a:pt x="8936177" y="243522"/>
                </a:lnTo>
                <a:lnTo>
                  <a:pt x="8903069" y="212172"/>
                </a:lnTo>
                <a:lnTo>
                  <a:pt x="8868282" y="182656"/>
                </a:lnTo>
                <a:lnTo>
                  <a:pt x="8831893" y="155054"/>
                </a:lnTo>
                <a:lnTo>
                  <a:pt x="8793982" y="129443"/>
                </a:lnTo>
                <a:lnTo>
                  <a:pt x="8754624" y="105901"/>
                </a:lnTo>
                <a:lnTo>
                  <a:pt x="8713900" y="84507"/>
                </a:lnTo>
                <a:lnTo>
                  <a:pt x="8671886" y="65337"/>
                </a:lnTo>
                <a:lnTo>
                  <a:pt x="8628660" y="48470"/>
                </a:lnTo>
                <a:lnTo>
                  <a:pt x="8584301" y="33985"/>
                </a:lnTo>
                <a:lnTo>
                  <a:pt x="8538886" y="21958"/>
                </a:lnTo>
                <a:lnTo>
                  <a:pt x="8492494" y="12468"/>
                </a:lnTo>
                <a:lnTo>
                  <a:pt x="8445202" y="5593"/>
                </a:lnTo>
                <a:lnTo>
                  <a:pt x="8397088" y="1411"/>
                </a:lnTo>
                <a:lnTo>
                  <a:pt x="8348230" y="0"/>
                </a:lnTo>
                <a:close/>
              </a:path>
            </a:pathLst>
          </a:custGeom>
          <a:solidFill>
            <a:srgbClr val="F1DC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4986" y="357504"/>
            <a:ext cx="7907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98320" algn="l"/>
                <a:tab pos="3162300" algn="l"/>
                <a:tab pos="3411220" algn="l"/>
                <a:tab pos="4557395" algn="l"/>
                <a:tab pos="5428615" algn="l"/>
                <a:tab pos="7110730" algn="l"/>
              </a:tabLst>
            </a:pPr>
            <a:r>
              <a:rPr sz="2400" b="1" spc="-10" dirty="0">
                <a:latin typeface="Arial" panose="020B0604020202020204"/>
                <a:cs typeface="Arial" panose="020B0604020202020204"/>
              </a:rPr>
              <a:t>kandungan</a:t>
            </a:r>
            <a:r>
              <a:rPr sz="2400" b="1" dirty="0">
                <a:latin typeface="Arial" panose="020B0604020202020204"/>
                <a:cs typeface="Arial" panose="020B0604020202020204"/>
              </a:rPr>
              <a:t>	</a:t>
            </a:r>
            <a:r>
              <a:rPr sz="2400" b="1" spc="-10" dirty="0">
                <a:latin typeface="Arial" panose="020B0604020202020204"/>
                <a:cs typeface="Arial" panose="020B0604020202020204"/>
              </a:rPr>
              <a:t>Propolis</a:t>
            </a:r>
            <a:r>
              <a:rPr sz="2400" b="1" dirty="0">
                <a:latin typeface="Arial" panose="020B0604020202020204"/>
                <a:cs typeface="Arial" panose="020B0604020202020204"/>
              </a:rPr>
              <a:t>	</a:t>
            </a:r>
            <a:r>
              <a:rPr sz="2400" b="1" spc="-50" dirty="0">
                <a:latin typeface="Arial" panose="020B0604020202020204"/>
                <a:cs typeface="Arial" panose="020B0604020202020204"/>
              </a:rPr>
              <a:t>:</a:t>
            </a:r>
            <a:r>
              <a:rPr sz="2400" b="1" dirty="0">
                <a:latin typeface="Arial" panose="020B0604020202020204"/>
                <a:cs typeface="Arial" panose="020B0604020202020204"/>
              </a:rPr>
              <a:t>	</a:t>
            </a:r>
            <a:r>
              <a:rPr sz="2400" b="1" spc="-10" dirty="0">
                <a:latin typeface="Arial" panose="020B0604020202020204"/>
                <a:cs typeface="Arial" panose="020B0604020202020204"/>
              </a:rPr>
              <a:t>seperti</a:t>
            </a:r>
            <a:r>
              <a:rPr sz="2400" b="1" dirty="0">
                <a:latin typeface="Arial" panose="020B0604020202020204"/>
                <a:cs typeface="Arial" panose="020B0604020202020204"/>
              </a:rPr>
              <a:t>	</a:t>
            </a:r>
            <a:r>
              <a:rPr sz="2400" b="1" spc="-10" dirty="0">
                <a:latin typeface="Arial" panose="020B0604020202020204"/>
                <a:cs typeface="Arial" panose="020B0604020202020204"/>
              </a:rPr>
              <a:t>fenol</a:t>
            </a:r>
            <a:r>
              <a:rPr sz="2400" b="1" dirty="0">
                <a:latin typeface="Arial" panose="020B0604020202020204"/>
                <a:cs typeface="Arial" panose="020B0604020202020204"/>
              </a:rPr>
              <a:t>	</a:t>
            </a:r>
            <a:r>
              <a:rPr sz="2400" b="1" spc="-10" dirty="0">
                <a:latin typeface="Arial" panose="020B0604020202020204"/>
                <a:cs typeface="Arial" panose="020B0604020202020204"/>
              </a:rPr>
              <a:t>(flavonoid,</a:t>
            </a:r>
            <a:r>
              <a:rPr sz="2400" b="1" dirty="0">
                <a:latin typeface="Arial" panose="020B0604020202020204"/>
                <a:cs typeface="Arial" panose="020B0604020202020204"/>
              </a:rPr>
              <a:t>	</a:t>
            </a:r>
            <a:r>
              <a:rPr sz="2400" b="1" spc="-20" dirty="0">
                <a:latin typeface="Arial" panose="020B0604020202020204"/>
                <a:cs typeface="Arial" panose="020B0604020202020204"/>
              </a:rPr>
              <a:t>asam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7542" y="736028"/>
            <a:ext cx="73558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/>
                <a:cs typeface="Arial" panose="020B0604020202020204"/>
              </a:rPr>
              <a:t>fenolik,</a:t>
            </a:r>
            <a:r>
              <a:rPr sz="2400" spc="-5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/>
                <a:cs typeface="Arial" panose="020B0604020202020204"/>
              </a:rPr>
              <a:t>dan</a:t>
            </a:r>
            <a:r>
              <a:rPr sz="2400" spc="-65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/>
                <a:cs typeface="Arial" panose="020B0604020202020204"/>
              </a:rPr>
              <a:t>esternya),</a:t>
            </a:r>
            <a:r>
              <a:rPr sz="2400" spc="-5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/>
                <a:cs typeface="Arial" panose="020B0604020202020204"/>
              </a:rPr>
              <a:t>terpenoid,</a:t>
            </a:r>
            <a:r>
              <a:rPr sz="2400" spc="-45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/>
                <a:cs typeface="Arial" panose="020B0604020202020204"/>
              </a:rPr>
              <a:t>dan</a:t>
            </a:r>
            <a:r>
              <a:rPr sz="2400" spc="-7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/>
                <a:cs typeface="Arial" panose="020B0604020202020204"/>
              </a:rPr>
              <a:t>asam</a:t>
            </a:r>
            <a:r>
              <a:rPr sz="2400" spc="-55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/>
                <a:cs typeface="Arial" panose="020B0604020202020204"/>
              </a:rPr>
              <a:t> </a:t>
            </a:r>
            <a:r>
              <a:rPr sz="2400" spc="-1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/>
                <a:cs typeface="Arial" panose="020B0604020202020204"/>
              </a:rPr>
              <a:t>amino.</a:t>
            </a:r>
            <a:endParaRPr sz="2400" spc="-1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7542" y="1528762"/>
            <a:ext cx="60007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 panose="020B0604020202020204"/>
                <a:cs typeface="Arial" panose="020B0604020202020204"/>
              </a:rPr>
              <a:t>Propolis</a:t>
            </a:r>
            <a:r>
              <a:rPr sz="24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memiliki</a:t>
            </a:r>
            <a:r>
              <a:rPr sz="2400" b="1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beberapa</a:t>
            </a:r>
            <a:r>
              <a:rPr sz="2400" b="1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fungsi</a:t>
            </a:r>
            <a:r>
              <a:rPr sz="2400" b="1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spc="-10" dirty="0">
                <a:latin typeface="Arial" panose="020B0604020202020204"/>
                <a:cs typeface="Arial" panose="020B0604020202020204"/>
              </a:rPr>
              <a:t>terapi: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28434" y="3251517"/>
            <a:ext cx="26657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 panose="020B0604020202020204"/>
                <a:cs typeface="Arial" panose="020B0604020202020204"/>
              </a:rPr>
              <a:t>(Pujirahayu</a:t>
            </a:r>
            <a:r>
              <a:rPr sz="1800" b="1" spc="44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et</a:t>
            </a:r>
            <a:r>
              <a:rPr sz="1800" b="1" spc="44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al,</a:t>
            </a:r>
            <a:r>
              <a:rPr sz="1800" b="1" spc="459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2014,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169020" y="430022"/>
            <a:ext cx="3982085" cy="3114675"/>
            <a:chOff x="8169020" y="430022"/>
            <a:chExt cx="3982085" cy="3114675"/>
          </a:xfrm>
        </p:grpSpPr>
        <p:pic>
          <p:nvPicPr>
            <p:cNvPr id="8" name="object 8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175370" y="436372"/>
              <a:ext cx="3969257" cy="310159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175370" y="436372"/>
              <a:ext cx="3969385" cy="3101975"/>
            </a:xfrm>
            <a:custGeom>
              <a:avLst/>
              <a:gdLst/>
              <a:ahLst/>
              <a:cxnLst/>
              <a:rect l="l" t="t" r="r" b="b"/>
              <a:pathLst>
                <a:path w="3969384" h="3101975">
                  <a:moveTo>
                    <a:pt x="0" y="1550797"/>
                  </a:moveTo>
                  <a:lnTo>
                    <a:pt x="713" y="1508807"/>
                  </a:lnTo>
                  <a:lnTo>
                    <a:pt x="2841" y="1467094"/>
                  </a:lnTo>
                  <a:lnTo>
                    <a:pt x="6366" y="1425670"/>
                  </a:lnTo>
                  <a:lnTo>
                    <a:pt x="11269" y="1384549"/>
                  </a:lnTo>
                  <a:lnTo>
                    <a:pt x="17533" y="1343747"/>
                  </a:lnTo>
                  <a:lnTo>
                    <a:pt x="25140" y="1303276"/>
                  </a:lnTo>
                  <a:lnTo>
                    <a:pt x="34071" y="1263151"/>
                  </a:lnTo>
                  <a:lnTo>
                    <a:pt x="44309" y="1223386"/>
                  </a:lnTo>
                  <a:lnTo>
                    <a:pt x="55836" y="1183995"/>
                  </a:lnTo>
                  <a:lnTo>
                    <a:pt x="68633" y="1144993"/>
                  </a:lnTo>
                  <a:lnTo>
                    <a:pt x="82683" y="1106392"/>
                  </a:lnTo>
                  <a:lnTo>
                    <a:pt x="97968" y="1068208"/>
                  </a:lnTo>
                  <a:lnTo>
                    <a:pt x="114470" y="1030454"/>
                  </a:lnTo>
                  <a:lnTo>
                    <a:pt x="132170" y="993144"/>
                  </a:lnTo>
                  <a:lnTo>
                    <a:pt x="151051" y="956293"/>
                  </a:lnTo>
                  <a:lnTo>
                    <a:pt x="171095" y="919914"/>
                  </a:lnTo>
                  <a:lnTo>
                    <a:pt x="192283" y="884022"/>
                  </a:lnTo>
                  <a:lnTo>
                    <a:pt x="214598" y="848631"/>
                  </a:lnTo>
                  <a:lnTo>
                    <a:pt x="238022" y="813754"/>
                  </a:lnTo>
                  <a:lnTo>
                    <a:pt x="262536" y="779406"/>
                  </a:lnTo>
                  <a:lnTo>
                    <a:pt x="288123" y="745601"/>
                  </a:lnTo>
                  <a:lnTo>
                    <a:pt x="314765" y="712353"/>
                  </a:lnTo>
                  <a:lnTo>
                    <a:pt x="342444" y="679675"/>
                  </a:lnTo>
                  <a:lnTo>
                    <a:pt x="371141" y="647583"/>
                  </a:lnTo>
                  <a:lnTo>
                    <a:pt x="400839" y="616090"/>
                  </a:lnTo>
                  <a:lnTo>
                    <a:pt x="431520" y="585210"/>
                  </a:lnTo>
                  <a:lnTo>
                    <a:pt x="463166" y="554957"/>
                  </a:lnTo>
                  <a:lnTo>
                    <a:pt x="495758" y="525346"/>
                  </a:lnTo>
                  <a:lnTo>
                    <a:pt x="529279" y="496390"/>
                  </a:lnTo>
                  <a:lnTo>
                    <a:pt x="563711" y="468103"/>
                  </a:lnTo>
                  <a:lnTo>
                    <a:pt x="599035" y="440500"/>
                  </a:lnTo>
                  <a:lnTo>
                    <a:pt x="635235" y="413594"/>
                  </a:lnTo>
                  <a:lnTo>
                    <a:pt x="672291" y="387400"/>
                  </a:lnTo>
                  <a:lnTo>
                    <a:pt x="710185" y="361932"/>
                  </a:lnTo>
                  <a:lnTo>
                    <a:pt x="748901" y="337203"/>
                  </a:lnTo>
                  <a:lnTo>
                    <a:pt x="788419" y="313229"/>
                  </a:lnTo>
                  <a:lnTo>
                    <a:pt x="828722" y="290022"/>
                  </a:lnTo>
                  <a:lnTo>
                    <a:pt x="869792" y="267597"/>
                  </a:lnTo>
                  <a:lnTo>
                    <a:pt x="911610" y="245968"/>
                  </a:lnTo>
                  <a:lnTo>
                    <a:pt x="954160" y="225149"/>
                  </a:lnTo>
                  <a:lnTo>
                    <a:pt x="997422" y="205155"/>
                  </a:lnTo>
                  <a:lnTo>
                    <a:pt x="1041379" y="185999"/>
                  </a:lnTo>
                  <a:lnTo>
                    <a:pt x="1086012" y="167695"/>
                  </a:lnTo>
                  <a:lnTo>
                    <a:pt x="1131305" y="150257"/>
                  </a:lnTo>
                  <a:lnTo>
                    <a:pt x="1177238" y="133700"/>
                  </a:lnTo>
                  <a:lnTo>
                    <a:pt x="1223794" y="118037"/>
                  </a:lnTo>
                  <a:lnTo>
                    <a:pt x="1270955" y="103283"/>
                  </a:lnTo>
                  <a:lnTo>
                    <a:pt x="1318702" y="89451"/>
                  </a:lnTo>
                  <a:lnTo>
                    <a:pt x="1367018" y="76556"/>
                  </a:lnTo>
                  <a:lnTo>
                    <a:pt x="1415885" y="64612"/>
                  </a:lnTo>
                  <a:lnTo>
                    <a:pt x="1465285" y="53633"/>
                  </a:lnTo>
                  <a:lnTo>
                    <a:pt x="1515200" y="43632"/>
                  </a:lnTo>
                  <a:lnTo>
                    <a:pt x="1565612" y="34625"/>
                  </a:lnTo>
                  <a:lnTo>
                    <a:pt x="1616502" y="26624"/>
                  </a:lnTo>
                  <a:lnTo>
                    <a:pt x="1667853" y="19645"/>
                  </a:lnTo>
                  <a:lnTo>
                    <a:pt x="1719647" y="13701"/>
                  </a:lnTo>
                  <a:lnTo>
                    <a:pt x="1771866" y="8806"/>
                  </a:lnTo>
                  <a:lnTo>
                    <a:pt x="1824491" y="4974"/>
                  </a:lnTo>
                  <a:lnTo>
                    <a:pt x="1877505" y="2220"/>
                  </a:lnTo>
                  <a:lnTo>
                    <a:pt x="1930891" y="557"/>
                  </a:lnTo>
                  <a:lnTo>
                    <a:pt x="1984628" y="0"/>
                  </a:lnTo>
                  <a:lnTo>
                    <a:pt x="2038366" y="557"/>
                  </a:lnTo>
                  <a:lnTo>
                    <a:pt x="2091752" y="2220"/>
                  </a:lnTo>
                  <a:lnTo>
                    <a:pt x="2144766" y="4974"/>
                  </a:lnTo>
                  <a:lnTo>
                    <a:pt x="2197391" y="8806"/>
                  </a:lnTo>
                  <a:lnTo>
                    <a:pt x="2249610" y="13701"/>
                  </a:lnTo>
                  <a:lnTo>
                    <a:pt x="2301404" y="19645"/>
                  </a:lnTo>
                  <a:lnTo>
                    <a:pt x="2352755" y="26624"/>
                  </a:lnTo>
                  <a:lnTo>
                    <a:pt x="2403645" y="34625"/>
                  </a:lnTo>
                  <a:lnTo>
                    <a:pt x="2454057" y="43632"/>
                  </a:lnTo>
                  <a:lnTo>
                    <a:pt x="2503972" y="53633"/>
                  </a:lnTo>
                  <a:lnTo>
                    <a:pt x="2553372" y="64612"/>
                  </a:lnTo>
                  <a:lnTo>
                    <a:pt x="2602239" y="76556"/>
                  </a:lnTo>
                  <a:lnTo>
                    <a:pt x="2650555" y="89451"/>
                  </a:lnTo>
                  <a:lnTo>
                    <a:pt x="2698302" y="103283"/>
                  </a:lnTo>
                  <a:lnTo>
                    <a:pt x="2745463" y="118037"/>
                  </a:lnTo>
                  <a:lnTo>
                    <a:pt x="2792019" y="133700"/>
                  </a:lnTo>
                  <a:lnTo>
                    <a:pt x="2837952" y="150257"/>
                  </a:lnTo>
                  <a:lnTo>
                    <a:pt x="2883245" y="167695"/>
                  </a:lnTo>
                  <a:lnTo>
                    <a:pt x="2927878" y="185999"/>
                  </a:lnTo>
                  <a:lnTo>
                    <a:pt x="2971835" y="205155"/>
                  </a:lnTo>
                  <a:lnTo>
                    <a:pt x="3015097" y="225149"/>
                  </a:lnTo>
                  <a:lnTo>
                    <a:pt x="3057647" y="245968"/>
                  </a:lnTo>
                  <a:lnTo>
                    <a:pt x="3099465" y="267597"/>
                  </a:lnTo>
                  <a:lnTo>
                    <a:pt x="3140535" y="290022"/>
                  </a:lnTo>
                  <a:lnTo>
                    <a:pt x="3180838" y="313229"/>
                  </a:lnTo>
                  <a:lnTo>
                    <a:pt x="3220356" y="337203"/>
                  </a:lnTo>
                  <a:lnTo>
                    <a:pt x="3259072" y="361932"/>
                  </a:lnTo>
                  <a:lnTo>
                    <a:pt x="3296966" y="387400"/>
                  </a:lnTo>
                  <a:lnTo>
                    <a:pt x="3334022" y="413594"/>
                  </a:lnTo>
                  <a:lnTo>
                    <a:pt x="3370222" y="440500"/>
                  </a:lnTo>
                  <a:lnTo>
                    <a:pt x="3405546" y="468103"/>
                  </a:lnTo>
                  <a:lnTo>
                    <a:pt x="3439978" y="496390"/>
                  </a:lnTo>
                  <a:lnTo>
                    <a:pt x="3473499" y="525346"/>
                  </a:lnTo>
                  <a:lnTo>
                    <a:pt x="3506091" y="554957"/>
                  </a:lnTo>
                  <a:lnTo>
                    <a:pt x="3537737" y="585210"/>
                  </a:lnTo>
                  <a:lnTo>
                    <a:pt x="3568418" y="616090"/>
                  </a:lnTo>
                  <a:lnTo>
                    <a:pt x="3598116" y="647583"/>
                  </a:lnTo>
                  <a:lnTo>
                    <a:pt x="3626813" y="679675"/>
                  </a:lnTo>
                  <a:lnTo>
                    <a:pt x="3654492" y="712353"/>
                  </a:lnTo>
                  <a:lnTo>
                    <a:pt x="3681134" y="745601"/>
                  </a:lnTo>
                  <a:lnTo>
                    <a:pt x="3706721" y="779406"/>
                  </a:lnTo>
                  <a:lnTo>
                    <a:pt x="3731235" y="813754"/>
                  </a:lnTo>
                  <a:lnTo>
                    <a:pt x="3754659" y="848631"/>
                  </a:lnTo>
                  <a:lnTo>
                    <a:pt x="3776974" y="884022"/>
                  </a:lnTo>
                  <a:lnTo>
                    <a:pt x="3798162" y="919914"/>
                  </a:lnTo>
                  <a:lnTo>
                    <a:pt x="3818206" y="956293"/>
                  </a:lnTo>
                  <a:lnTo>
                    <a:pt x="3837087" y="993144"/>
                  </a:lnTo>
                  <a:lnTo>
                    <a:pt x="3854787" y="1030454"/>
                  </a:lnTo>
                  <a:lnTo>
                    <a:pt x="3871289" y="1068208"/>
                  </a:lnTo>
                  <a:lnTo>
                    <a:pt x="3886574" y="1106392"/>
                  </a:lnTo>
                  <a:lnTo>
                    <a:pt x="3900624" y="1144993"/>
                  </a:lnTo>
                  <a:lnTo>
                    <a:pt x="3913421" y="1183995"/>
                  </a:lnTo>
                  <a:lnTo>
                    <a:pt x="3924948" y="1223386"/>
                  </a:lnTo>
                  <a:lnTo>
                    <a:pt x="3935186" y="1263151"/>
                  </a:lnTo>
                  <a:lnTo>
                    <a:pt x="3944117" y="1303276"/>
                  </a:lnTo>
                  <a:lnTo>
                    <a:pt x="3951724" y="1343747"/>
                  </a:lnTo>
                  <a:lnTo>
                    <a:pt x="3957988" y="1384549"/>
                  </a:lnTo>
                  <a:lnTo>
                    <a:pt x="3962891" y="1425670"/>
                  </a:lnTo>
                  <a:lnTo>
                    <a:pt x="3966416" y="1467094"/>
                  </a:lnTo>
                  <a:lnTo>
                    <a:pt x="3968544" y="1508807"/>
                  </a:lnTo>
                  <a:lnTo>
                    <a:pt x="3969257" y="1550797"/>
                  </a:lnTo>
                  <a:lnTo>
                    <a:pt x="3968544" y="1592786"/>
                  </a:lnTo>
                  <a:lnTo>
                    <a:pt x="3966416" y="1634499"/>
                  </a:lnTo>
                  <a:lnTo>
                    <a:pt x="3962891" y="1675923"/>
                  </a:lnTo>
                  <a:lnTo>
                    <a:pt x="3957988" y="1717044"/>
                  </a:lnTo>
                  <a:lnTo>
                    <a:pt x="3951724" y="1757846"/>
                  </a:lnTo>
                  <a:lnTo>
                    <a:pt x="3944117" y="1798317"/>
                  </a:lnTo>
                  <a:lnTo>
                    <a:pt x="3935186" y="1838442"/>
                  </a:lnTo>
                  <a:lnTo>
                    <a:pt x="3924948" y="1878207"/>
                  </a:lnTo>
                  <a:lnTo>
                    <a:pt x="3913421" y="1917598"/>
                  </a:lnTo>
                  <a:lnTo>
                    <a:pt x="3900624" y="1956600"/>
                  </a:lnTo>
                  <a:lnTo>
                    <a:pt x="3886574" y="1995201"/>
                  </a:lnTo>
                  <a:lnTo>
                    <a:pt x="3871289" y="2033385"/>
                  </a:lnTo>
                  <a:lnTo>
                    <a:pt x="3854787" y="2071139"/>
                  </a:lnTo>
                  <a:lnTo>
                    <a:pt x="3837087" y="2108449"/>
                  </a:lnTo>
                  <a:lnTo>
                    <a:pt x="3818206" y="2145300"/>
                  </a:lnTo>
                  <a:lnTo>
                    <a:pt x="3798162" y="2181679"/>
                  </a:lnTo>
                  <a:lnTo>
                    <a:pt x="3776974" y="2217571"/>
                  </a:lnTo>
                  <a:lnTo>
                    <a:pt x="3754659" y="2252962"/>
                  </a:lnTo>
                  <a:lnTo>
                    <a:pt x="3731235" y="2287839"/>
                  </a:lnTo>
                  <a:lnTo>
                    <a:pt x="3706721" y="2322187"/>
                  </a:lnTo>
                  <a:lnTo>
                    <a:pt x="3681134" y="2355992"/>
                  </a:lnTo>
                  <a:lnTo>
                    <a:pt x="3654492" y="2389240"/>
                  </a:lnTo>
                  <a:lnTo>
                    <a:pt x="3626813" y="2421918"/>
                  </a:lnTo>
                  <a:lnTo>
                    <a:pt x="3598116" y="2454010"/>
                  </a:lnTo>
                  <a:lnTo>
                    <a:pt x="3568418" y="2485503"/>
                  </a:lnTo>
                  <a:lnTo>
                    <a:pt x="3537737" y="2516383"/>
                  </a:lnTo>
                  <a:lnTo>
                    <a:pt x="3506091" y="2546636"/>
                  </a:lnTo>
                  <a:lnTo>
                    <a:pt x="3473499" y="2576247"/>
                  </a:lnTo>
                  <a:lnTo>
                    <a:pt x="3439978" y="2605203"/>
                  </a:lnTo>
                  <a:lnTo>
                    <a:pt x="3405546" y="2633490"/>
                  </a:lnTo>
                  <a:lnTo>
                    <a:pt x="3370222" y="2661093"/>
                  </a:lnTo>
                  <a:lnTo>
                    <a:pt x="3334022" y="2687999"/>
                  </a:lnTo>
                  <a:lnTo>
                    <a:pt x="3296966" y="2714193"/>
                  </a:lnTo>
                  <a:lnTo>
                    <a:pt x="3259072" y="2739661"/>
                  </a:lnTo>
                  <a:lnTo>
                    <a:pt x="3220356" y="2764390"/>
                  </a:lnTo>
                  <a:lnTo>
                    <a:pt x="3180838" y="2788364"/>
                  </a:lnTo>
                  <a:lnTo>
                    <a:pt x="3140535" y="2811571"/>
                  </a:lnTo>
                  <a:lnTo>
                    <a:pt x="3099465" y="2833996"/>
                  </a:lnTo>
                  <a:lnTo>
                    <a:pt x="3057647" y="2855625"/>
                  </a:lnTo>
                  <a:lnTo>
                    <a:pt x="3015097" y="2876444"/>
                  </a:lnTo>
                  <a:lnTo>
                    <a:pt x="2971835" y="2896438"/>
                  </a:lnTo>
                  <a:lnTo>
                    <a:pt x="2927878" y="2915594"/>
                  </a:lnTo>
                  <a:lnTo>
                    <a:pt x="2883245" y="2933898"/>
                  </a:lnTo>
                  <a:lnTo>
                    <a:pt x="2837952" y="2951336"/>
                  </a:lnTo>
                  <a:lnTo>
                    <a:pt x="2792019" y="2967893"/>
                  </a:lnTo>
                  <a:lnTo>
                    <a:pt x="2745463" y="2983556"/>
                  </a:lnTo>
                  <a:lnTo>
                    <a:pt x="2698302" y="2998310"/>
                  </a:lnTo>
                  <a:lnTo>
                    <a:pt x="2650555" y="3012142"/>
                  </a:lnTo>
                  <a:lnTo>
                    <a:pt x="2602239" y="3025037"/>
                  </a:lnTo>
                  <a:lnTo>
                    <a:pt x="2553372" y="3036981"/>
                  </a:lnTo>
                  <a:lnTo>
                    <a:pt x="2503972" y="3047960"/>
                  </a:lnTo>
                  <a:lnTo>
                    <a:pt x="2454057" y="3057961"/>
                  </a:lnTo>
                  <a:lnTo>
                    <a:pt x="2403645" y="3066968"/>
                  </a:lnTo>
                  <a:lnTo>
                    <a:pt x="2352755" y="3074969"/>
                  </a:lnTo>
                  <a:lnTo>
                    <a:pt x="2301404" y="3081948"/>
                  </a:lnTo>
                  <a:lnTo>
                    <a:pt x="2249610" y="3087892"/>
                  </a:lnTo>
                  <a:lnTo>
                    <a:pt x="2197391" y="3092787"/>
                  </a:lnTo>
                  <a:lnTo>
                    <a:pt x="2144766" y="3096619"/>
                  </a:lnTo>
                  <a:lnTo>
                    <a:pt x="2091752" y="3099373"/>
                  </a:lnTo>
                  <a:lnTo>
                    <a:pt x="2038366" y="3101036"/>
                  </a:lnTo>
                  <a:lnTo>
                    <a:pt x="1984628" y="3101593"/>
                  </a:lnTo>
                  <a:lnTo>
                    <a:pt x="1930891" y="3101036"/>
                  </a:lnTo>
                  <a:lnTo>
                    <a:pt x="1877505" y="3099373"/>
                  </a:lnTo>
                  <a:lnTo>
                    <a:pt x="1824491" y="3096619"/>
                  </a:lnTo>
                  <a:lnTo>
                    <a:pt x="1771866" y="3092787"/>
                  </a:lnTo>
                  <a:lnTo>
                    <a:pt x="1719647" y="3087892"/>
                  </a:lnTo>
                  <a:lnTo>
                    <a:pt x="1667853" y="3081948"/>
                  </a:lnTo>
                  <a:lnTo>
                    <a:pt x="1616502" y="3074969"/>
                  </a:lnTo>
                  <a:lnTo>
                    <a:pt x="1565612" y="3066968"/>
                  </a:lnTo>
                  <a:lnTo>
                    <a:pt x="1515200" y="3057961"/>
                  </a:lnTo>
                  <a:lnTo>
                    <a:pt x="1465285" y="3047960"/>
                  </a:lnTo>
                  <a:lnTo>
                    <a:pt x="1415885" y="3036981"/>
                  </a:lnTo>
                  <a:lnTo>
                    <a:pt x="1367018" y="3025037"/>
                  </a:lnTo>
                  <a:lnTo>
                    <a:pt x="1318702" y="3012142"/>
                  </a:lnTo>
                  <a:lnTo>
                    <a:pt x="1270955" y="2998310"/>
                  </a:lnTo>
                  <a:lnTo>
                    <a:pt x="1223794" y="2983556"/>
                  </a:lnTo>
                  <a:lnTo>
                    <a:pt x="1177238" y="2967893"/>
                  </a:lnTo>
                  <a:lnTo>
                    <a:pt x="1131305" y="2951336"/>
                  </a:lnTo>
                  <a:lnTo>
                    <a:pt x="1086012" y="2933898"/>
                  </a:lnTo>
                  <a:lnTo>
                    <a:pt x="1041379" y="2915594"/>
                  </a:lnTo>
                  <a:lnTo>
                    <a:pt x="997422" y="2896438"/>
                  </a:lnTo>
                  <a:lnTo>
                    <a:pt x="954160" y="2876444"/>
                  </a:lnTo>
                  <a:lnTo>
                    <a:pt x="911610" y="2855625"/>
                  </a:lnTo>
                  <a:lnTo>
                    <a:pt x="869792" y="2833996"/>
                  </a:lnTo>
                  <a:lnTo>
                    <a:pt x="828722" y="2811571"/>
                  </a:lnTo>
                  <a:lnTo>
                    <a:pt x="788419" y="2788364"/>
                  </a:lnTo>
                  <a:lnTo>
                    <a:pt x="748901" y="2764390"/>
                  </a:lnTo>
                  <a:lnTo>
                    <a:pt x="710185" y="2739661"/>
                  </a:lnTo>
                  <a:lnTo>
                    <a:pt x="672291" y="2714193"/>
                  </a:lnTo>
                  <a:lnTo>
                    <a:pt x="635235" y="2687999"/>
                  </a:lnTo>
                  <a:lnTo>
                    <a:pt x="599035" y="2661093"/>
                  </a:lnTo>
                  <a:lnTo>
                    <a:pt x="563711" y="2633490"/>
                  </a:lnTo>
                  <a:lnTo>
                    <a:pt x="529279" y="2605203"/>
                  </a:lnTo>
                  <a:lnTo>
                    <a:pt x="495758" y="2576247"/>
                  </a:lnTo>
                  <a:lnTo>
                    <a:pt x="463166" y="2546636"/>
                  </a:lnTo>
                  <a:lnTo>
                    <a:pt x="431520" y="2516383"/>
                  </a:lnTo>
                  <a:lnTo>
                    <a:pt x="400839" y="2485503"/>
                  </a:lnTo>
                  <a:lnTo>
                    <a:pt x="371141" y="2454010"/>
                  </a:lnTo>
                  <a:lnTo>
                    <a:pt x="342444" y="2421918"/>
                  </a:lnTo>
                  <a:lnTo>
                    <a:pt x="314765" y="2389240"/>
                  </a:lnTo>
                  <a:lnTo>
                    <a:pt x="288123" y="2355992"/>
                  </a:lnTo>
                  <a:lnTo>
                    <a:pt x="262536" y="2322187"/>
                  </a:lnTo>
                  <a:lnTo>
                    <a:pt x="238022" y="2287839"/>
                  </a:lnTo>
                  <a:lnTo>
                    <a:pt x="214598" y="2252962"/>
                  </a:lnTo>
                  <a:lnTo>
                    <a:pt x="192283" y="2217571"/>
                  </a:lnTo>
                  <a:lnTo>
                    <a:pt x="171095" y="2181679"/>
                  </a:lnTo>
                  <a:lnTo>
                    <a:pt x="151051" y="2145300"/>
                  </a:lnTo>
                  <a:lnTo>
                    <a:pt x="132170" y="2108449"/>
                  </a:lnTo>
                  <a:lnTo>
                    <a:pt x="114470" y="2071139"/>
                  </a:lnTo>
                  <a:lnTo>
                    <a:pt x="97968" y="2033385"/>
                  </a:lnTo>
                  <a:lnTo>
                    <a:pt x="82683" y="1995201"/>
                  </a:lnTo>
                  <a:lnTo>
                    <a:pt x="68633" y="1956600"/>
                  </a:lnTo>
                  <a:lnTo>
                    <a:pt x="55836" y="1917598"/>
                  </a:lnTo>
                  <a:lnTo>
                    <a:pt x="44309" y="1878207"/>
                  </a:lnTo>
                  <a:lnTo>
                    <a:pt x="34071" y="1838442"/>
                  </a:lnTo>
                  <a:lnTo>
                    <a:pt x="25140" y="1798317"/>
                  </a:lnTo>
                  <a:lnTo>
                    <a:pt x="17533" y="1757846"/>
                  </a:lnTo>
                  <a:lnTo>
                    <a:pt x="11269" y="1717044"/>
                  </a:lnTo>
                  <a:lnTo>
                    <a:pt x="6366" y="1675923"/>
                  </a:lnTo>
                  <a:lnTo>
                    <a:pt x="2841" y="1634499"/>
                  </a:lnTo>
                  <a:lnTo>
                    <a:pt x="713" y="1592786"/>
                  </a:lnTo>
                  <a:lnTo>
                    <a:pt x="0" y="1550797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1295126" y="6275704"/>
            <a:ext cx="1981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0" dirty="0">
                <a:latin typeface="Arial MT"/>
                <a:cs typeface="Arial MT"/>
              </a:rPr>
              <a:t>11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5013" y="4326890"/>
            <a:ext cx="11407775" cy="2094864"/>
          </a:xfrm>
          <a:custGeom>
            <a:avLst/>
            <a:gdLst/>
            <a:ahLst/>
            <a:cxnLst/>
            <a:rect l="l" t="t" r="r" b="b"/>
            <a:pathLst>
              <a:path w="11407775" h="2094864">
                <a:moveTo>
                  <a:pt x="11058410" y="0"/>
                </a:moveTo>
                <a:lnTo>
                  <a:pt x="349123" y="0"/>
                </a:lnTo>
                <a:lnTo>
                  <a:pt x="301747" y="3187"/>
                </a:lnTo>
                <a:lnTo>
                  <a:pt x="256309" y="12473"/>
                </a:lnTo>
                <a:lnTo>
                  <a:pt x="213224" y="27439"/>
                </a:lnTo>
                <a:lnTo>
                  <a:pt x="172910" y="47672"/>
                </a:lnTo>
                <a:lnTo>
                  <a:pt x="135780" y="72753"/>
                </a:lnTo>
                <a:lnTo>
                  <a:pt x="102252" y="102266"/>
                </a:lnTo>
                <a:lnTo>
                  <a:pt x="72741" y="135796"/>
                </a:lnTo>
                <a:lnTo>
                  <a:pt x="47663" y="172926"/>
                </a:lnTo>
                <a:lnTo>
                  <a:pt x="27434" y="213240"/>
                </a:lnTo>
                <a:lnTo>
                  <a:pt x="12470" y="256322"/>
                </a:lnTo>
                <a:lnTo>
                  <a:pt x="3186" y="301755"/>
                </a:lnTo>
                <a:lnTo>
                  <a:pt x="0" y="349123"/>
                </a:lnTo>
                <a:lnTo>
                  <a:pt x="0" y="1745551"/>
                </a:lnTo>
                <a:lnTo>
                  <a:pt x="3186" y="1792924"/>
                </a:lnTo>
                <a:lnTo>
                  <a:pt x="12470" y="1838360"/>
                </a:lnTo>
                <a:lnTo>
                  <a:pt x="27434" y="1881444"/>
                </a:lnTo>
                <a:lnTo>
                  <a:pt x="47663" y="1921758"/>
                </a:lnTo>
                <a:lnTo>
                  <a:pt x="72741" y="1958888"/>
                </a:lnTo>
                <a:lnTo>
                  <a:pt x="102252" y="1992417"/>
                </a:lnTo>
                <a:lnTo>
                  <a:pt x="135780" y="2021929"/>
                </a:lnTo>
                <a:lnTo>
                  <a:pt x="172910" y="2047008"/>
                </a:lnTo>
                <a:lnTo>
                  <a:pt x="213224" y="2067238"/>
                </a:lnTo>
                <a:lnTo>
                  <a:pt x="256309" y="2082203"/>
                </a:lnTo>
                <a:lnTo>
                  <a:pt x="301747" y="2091487"/>
                </a:lnTo>
                <a:lnTo>
                  <a:pt x="349123" y="2094674"/>
                </a:lnTo>
                <a:lnTo>
                  <a:pt x="11058410" y="2094674"/>
                </a:lnTo>
                <a:lnTo>
                  <a:pt x="11105805" y="2091487"/>
                </a:lnTo>
                <a:lnTo>
                  <a:pt x="11151255" y="2082203"/>
                </a:lnTo>
                <a:lnTo>
                  <a:pt x="11194346" y="2067238"/>
                </a:lnTo>
                <a:lnTo>
                  <a:pt x="11234663" y="2047008"/>
                </a:lnTo>
                <a:lnTo>
                  <a:pt x="11271790" y="2021929"/>
                </a:lnTo>
                <a:lnTo>
                  <a:pt x="11305314" y="1992417"/>
                </a:lnTo>
                <a:lnTo>
                  <a:pt x="11334819" y="1958888"/>
                </a:lnTo>
                <a:lnTo>
                  <a:pt x="11359889" y="1921758"/>
                </a:lnTo>
                <a:lnTo>
                  <a:pt x="11380111" y="1881444"/>
                </a:lnTo>
                <a:lnTo>
                  <a:pt x="11395069" y="1838360"/>
                </a:lnTo>
                <a:lnTo>
                  <a:pt x="11404348" y="1792924"/>
                </a:lnTo>
                <a:lnTo>
                  <a:pt x="11407533" y="1745551"/>
                </a:lnTo>
                <a:lnTo>
                  <a:pt x="11407533" y="349123"/>
                </a:lnTo>
                <a:lnTo>
                  <a:pt x="11404348" y="301755"/>
                </a:lnTo>
                <a:lnTo>
                  <a:pt x="11395069" y="256322"/>
                </a:lnTo>
                <a:lnTo>
                  <a:pt x="11380111" y="213240"/>
                </a:lnTo>
                <a:lnTo>
                  <a:pt x="11359889" y="172926"/>
                </a:lnTo>
                <a:lnTo>
                  <a:pt x="11334819" y="135796"/>
                </a:lnTo>
                <a:lnTo>
                  <a:pt x="11305314" y="102266"/>
                </a:lnTo>
                <a:lnTo>
                  <a:pt x="11271790" y="72753"/>
                </a:lnTo>
                <a:lnTo>
                  <a:pt x="11234663" y="47672"/>
                </a:lnTo>
                <a:lnTo>
                  <a:pt x="11194346" y="27439"/>
                </a:lnTo>
                <a:lnTo>
                  <a:pt x="11151255" y="12473"/>
                </a:lnTo>
                <a:lnTo>
                  <a:pt x="11105805" y="3187"/>
                </a:lnTo>
                <a:lnTo>
                  <a:pt x="11058410" y="0"/>
                </a:lnTo>
                <a:close/>
              </a:path>
            </a:pathLst>
          </a:custGeom>
          <a:solidFill>
            <a:srgbClr val="CAE1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57542" y="1882266"/>
            <a:ext cx="10904855" cy="306197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580"/>
              </a:spcBef>
              <a:buFont typeface="Wingdings" panose="05000000000000000000"/>
              <a:buChar char=""/>
              <a:tabLst>
                <a:tab pos="469265" algn="l"/>
              </a:tabLst>
            </a:pPr>
            <a:r>
              <a:rPr sz="2400" b="1" dirty="0">
                <a:latin typeface="Arial" panose="020B0604020202020204"/>
                <a:cs typeface="Arial" panose="020B0604020202020204"/>
              </a:rPr>
              <a:t>antivirus</a:t>
            </a:r>
            <a:r>
              <a:rPr sz="2400" b="1" spc="14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(Schnitzler</a:t>
            </a:r>
            <a:r>
              <a:rPr sz="18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et</a:t>
            </a:r>
            <a:r>
              <a:rPr sz="18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al.,</a:t>
            </a:r>
            <a:r>
              <a:rPr sz="18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2010),</a:t>
            </a:r>
            <a:endParaRPr sz="1800">
              <a:latin typeface="Arial" panose="020B0604020202020204"/>
              <a:cs typeface="Arial" panose="020B0604020202020204"/>
            </a:endParaRPr>
          </a:p>
          <a:p>
            <a:pPr marL="469265" indent="-456565">
              <a:lnSpc>
                <a:spcPct val="100000"/>
              </a:lnSpc>
              <a:spcBef>
                <a:spcPts val="480"/>
              </a:spcBef>
              <a:buFont typeface="Wingdings" panose="05000000000000000000"/>
              <a:buChar char=""/>
              <a:tabLst>
                <a:tab pos="469265" algn="l"/>
              </a:tabLst>
            </a:pPr>
            <a:r>
              <a:rPr sz="2400" b="1" spc="-10" dirty="0">
                <a:latin typeface="Arial" panose="020B0604020202020204"/>
                <a:cs typeface="Arial" panose="020B0604020202020204"/>
              </a:rPr>
              <a:t>anti-</a:t>
            </a:r>
            <a:r>
              <a:rPr sz="2400" b="1" dirty="0">
                <a:latin typeface="Arial" panose="020B0604020202020204"/>
                <a:cs typeface="Arial" panose="020B0604020202020204"/>
              </a:rPr>
              <a:t>inflamasi</a:t>
            </a:r>
            <a:r>
              <a:rPr sz="2400" b="1" spc="7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(Paulino</a:t>
            </a:r>
            <a:r>
              <a:rPr sz="18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et</a:t>
            </a:r>
            <a:r>
              <a:rPr sz="18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al.,</a:t>
            </a:r>
            <a:r>
              <a:rPr sz="18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2008),</a:t>
            </a:r>
            <a:endParaRPr sz="1800">
              <a:latin typeface="Arial" panose="020B0604020202020204"/>
              <a:cs typeface="Arial" panose="020B0604020202020204"/>
            </a:endParaRPr>
          </a:p>
          <a:p>
            <a:pPr marL="469265" indent="-456565">
              <a:lnSpc>
                <a:spcPct val="100000"/>
              </a:lnSpc>
              <a:spcBef>
                <a:spcPts val="480"/>
              </a:spcBef>
              <a:buFont typeface="Wingdings" panose="05000000000000000000"/>
              <a:buChar char=""/>
              <a:tabLst>
                <a:tab pos="469265" algn="l"/>
              </a:tabLst>
            </a:pPr>
            <a:r>
              <a:rPr sz="2400" b="1" dirty="0">
                <a:latin typeface="Arial" panose="020B0604020202020204"/>
                <a:cs typeface="Arial" panose="020B0604020202020204"/>
              </a:rPr>
              <a:t>antikanker</a:t>
            </a:r>
            <a:r>
              <a:rPr sz="2400" b="1" spc="6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(Sawicka</a:t>
            </a:r>
            <a:r>
              <a:rPr sz="1800" b="1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et</a:t>
            </a:r>
            <a:r>
              <a:rPr sz="18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al.,</a:t>
            </a:r>
            <a:r>
              <a:rPr sz="18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2012),</a:t>
            </a:r>
            <a:endParaRPr sz="1800">
              <a:latin typeface="Arial" panose="020B0604020202020204"/>
              <a:cs typeface="Arial" panose="020B0604020202020204"/>
            </a:endParaRPr>
          </a:p>
          <a:p>
            <a:pPr marL="469265" indent="-456565">
              <a:lnSpc>
                <a:spcPct val="100000"/>
              </a:lnSpc>
              <a:spcBef>
                <a:spcPts val="100"/>
              </a:spcBef>
              <a:buFont typeface="Wingdings" panose="05000000000000000000"/>
              <a:buChar char=""/>
              <a:tabLst>
                <a:tab pos="469265" algn="l"/>
                <a:tab pos="2405380" algn="l"/>
                <a:tab pos="4191635" algn="l"/>
                <a:tab pos="4892675" algn="l"/>
              </a:tabLst>
            </a:pPr>
            <a:r>
              <a:rPr sz="2400" b="1" spc="-10" dirty="0">
                <a:latin typeface="Arial" panose="020B0604020202020204"/>
                <a:cs typeface="Arial" panose="020B0604020202020204"/>
              </a:rPr>
              <a:t>antioksidan,</a:t>
            </a:r>
            <a:r>
              <a:rPr sz="2400" b="1" dirty="0">
                <a:latin typeface="Arial" panose="020B0604020202020204"/>
                <a:cs typeface="Arial" panose="020B0604020202020204"/>
              </a:rPr>
              <a:t>	</a:t>
            </a:r>
            <a:r>
              <a:rPr sz="2400" b="1" spc="-10" dirty="0">
                <a:latin typeface="Arial" panose="020B0604020202020204"/>
                <a:cs typeface="Arial" panose="020B0604020202020204"/>
              </a:rPr>
              <a:t>antibakteri,</a:t>
            </a:r>
            <a:r>
              <a:rPr sz="2400" b="1" dirty="0">
                <a:latin typeface="Arial" panose="020B0604020202020204"/>
                <a:cs typeface="Arial" panose="020B0604020202020204"/>
              </a:rPr>
              <a:t>	</a:t>
            </a:r>
            <a:r>
              <a:rPr sz="2400" b="1" spc="-20" dirty="0">
                <a:latin typeface="Arial" panose="020B0604020202020204"/>
                <a:cs typeface="Arial" panose="020B0604020202020204"/>
              </a:rPr>
              <a:t>anti</a:t>
            </a:r>
            <a:r>
              <a:rPr sz="2400" b="1" dirty="0">
                <a:latin typeface="Arial" panose="020B0604020202020204"/>
                <a:cs typeface="Arial" panose="020B0604020202020204"/>
              </a:rPr>
              <a:t>	</a:t>
            </a:r>
            <a:r>
              <a:rPr sz="2400" b="1" spc="-10" dirty="0">
                <a:latin typeface="Arial" panose="020B0604020202020204"/>
                <a:cs typeface="Arial" panose="020B0604020202020204"/>
              </a:rPr>
              <a:t>jamur</a:t>
            </a:r>
            <a:endParaRPr sz="2400">
              <a:latin typeface="Arial" panose="020B0604020202020204"/>
              <a:cs typeface="Arial" panose="020B0604020202020204"/>
            </a:endParaRPr>
          </a:p>
          <a:p>
            <a:pPr marL="469900">
              <a:lnSpc>
                <a:spcPts val="2140"/>
              </a:lnSpc>
              <a:spcBef>
                <a:spcPts val="25"/>
              </a:spcBef>
            </a:pPr>
            <a:r>
              <a:rPr sz="1800" b="1" spc="-10" dirty="0">
                <a:latin typeface="Arial" panose="020B0604020202020204"/>
                <a:cs typeface="Arial" panose="020B0604020202020204"/>
              </a:rPr>
              <a:t>2015)</a:t>
            </a:r>
            <a:endParaRPr sz="1800">
              <a:latin typeface="Arial" panose="020B0604020202020204"/>
              <a:cs typeface="Arial" panose="020B0604020202020204"/>
            </a:endParaRPr>
          </a:p>
          <a:p>
            <a:pPr marL="469265" indent="-456565">
              <a:lnSpc>
                <a:spcPts val="3340"/>
              </a:lnSpc>
              <a:buFont typeface="Wingdings" panose="05000000000000000000"/>
              <a:buChar char=""/>
              <a:tabLst>
                <a:tab pos="469265" algn="l"/>
              </a:tabLst>
            </a:pPr>
            <a:r>
              <a:rPr sz="2400" b="1" dirty="0">
                <a:latin typeface="Arial" panose="020B0604020202020204"/>
                <a:cs typeface="Arial" panose="020B0604020202020204"/>
              </a:rPr>
              <a:t>antiparasit</a:t>
            </a:r>
            <a:r>
              <a:rPr sz="24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(Silva</a:t>
            </a:r>
            <a:r>
              <a:rPr sz="18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et</a:t>
            </a:r>
            <a:r>
              <a:rPr sz="18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al.,</a:t>
            </a:r>
            <a:r>
              <a:rPr sz="18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2017)</a:t>
            </a:r>
            <a:r>
              <a:rPr sz="2800" b="1" spc="-10" dirty="0">
                <a:latin typeface="Arial" panose="020B0604020202020204"/>
                <a:cs typeface="Arial" panose="020B0604020202020204"/>
              </a:rPr>
              <a:t>,</a:t>
            </a:r>
            <a:endParaRPr sz="2800">
              <a:latin typeface="Arial" panose="020B0604020202020204"/>
              <a:cs typeface="Arial" panose="020B0604020202020204"/>
            </a:endParaRPr>
          </a:p>
          <a:p>
            <a:pPr marL="469265" indent="-456565">
              <a:lnSpc>
                <a:spcPts val="2660"/>
              </a:lnSpc>
              <a:spcBef>
                <a:spcPts val="20"/>
              </a:spcBef>
              <a:buFont typeface="Wingdings" panose="05000000000000000000"/>
              <a:buChar char=""/>
              <a:tabLst>
                <a:tab pos="469265" algn="l"/>
              </a:tabLst>
            </a:pPr>
            <a:r>
              <a:rPr sz="2400" b="1" dirty="0">
                <a:latin typeface="Arial" panose="020B0604020202020204"/>
                <a:cs typeface="Arial" panose="020B0604020202020204"/>
              </a:rPr>
              <a:t>antitoksik</a:t>
            </a:r>
            <a:r>
              <a:rPr sz="24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dan</a:t>
            </a:r>
            <a:r>
              <a:rPr sz="2400" b="1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antimutagenik</a:t>
            </a:r>
            <a:r>
              <a:rPr sz="2400" b="1" spc="-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(Bayram</a:t>
            </a:r>
            <a:r>
              <a:rPr sz="1800" b="1" spc="3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et</a:t>
            </a:r>
            <a:r>
              <a:rPr sz="18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al.,</a:t>
            </a:r>
            <a:r>
              <a:rPr sz="18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2016).</a:t>
            </a:r>
            <a:endParaRPr sz="1800">
              <a:latin typeface="Arial" panose="020B0604020202020204"/>
              <a:cs typeface="Arial" panose="020B0604020202020204"/>
            </a:endParaRPr>
          </a:p>
          <a:p>
            <a:pPr marL="480695">
              <a:lnSpc>
                <a:spcPts val="2660"/>
              </a:lnSpc>
            </a:pPr>
            <a:r>
              <a:rPr sz="2400" b="1" dirty="0">
                <a:latin typeface="Arial" panose="020B0604020202020204"/>
                <a:cs typeface="Arial" panose="020B0604020202020204"/>
              </a:rPr>
              <a:t>Komponen</a:t>
            </a:r>
            <a:r>
              <a:rPr sz="2400" b="1" spc="8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dan</a:t>
            </a:r>
            <a:r>
              <a:rPr sz="2400" b="1" spc="9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sifat</a:t>
            </a:r>
            <a:r>
              <a:rPr sz="2400" b="1" spc="10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propolis</a:t>
            </a:r>
            <a:r>
              <a:rPr sz="2400" b="1" spc="10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sangat</a:t>
            </a:r>
            <a:r>
              <a:rPr sz="2400" b="1" spc="10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tergantung</a:t>
            </a:r>
            <a:r>
              <a:rPr sz="2400" b="1" spc="10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pada</a:t>
            </a:r>
            <a:r>
              <a:rPr sz="2400" b="1" spc="9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sumber</a:t>
            </a:r>
            <a:r>
              <a:rPr sz="2400" b="1" spc="11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spc="-10" dirty="0">
                <a:latin typeface="Arial" panose="020B0604020202020204"/>
                <a:cs typeface="Arial" panose="020B0604020202020204"/>
              </a:rPr>
              <a:t>tanaman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6255" y="4791392"/>
            <a:ext cx="11045190" cy="142811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400" b="1" dirty="0">
                <a:latin typeface="Arial" panose="020B0604020202020204"/>
                <a:cs typeface="Arial" panose="020B0604020202020204"/>
              </a:rPr>
              <a:t>penghasil</a:t>
            </a:r>
            <a:r>
              <a:rPr sz="24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getah,</a:t>
            </a:r>
            <a:r>
              <a:rPr sz="2400" b="1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secara</a:t>
            </a:r>
            <a:r>
              <a:rPr sz="2400" b="1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umum,</a:t>
            </a:r>
            <a:r>
              <a:rPr sz="2400" b="1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kandungn</a:t>
            </a:r>
            <a:r>
              <a:rPr sz="24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propolis</a:t>
            </a:r>
            <a:r>
              <a:rPr sz="24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adalah</a:t>
            </a:r>
            <a:r>
              <a:rPr sz="2400" b="1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(Toretti</a:t>
            </a:r>
            <a:r>
              <a:rPr sz="1800" b="1" spc="-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et</a:t>
            </a:r>
            <a:r>
              <a:rPr sz="18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al,</a:t>
            </a:r>
            <a:r>
              <a:rPr sz="18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2013)</a:t>
            </a:r>
            <a:r>
              <a:rPr sz="2400" b="1" spc="-10" dirty="0">
                <a:latin typeface="Arial" panose="020B0604020202020204"/>
                <a:cs typeface="Arial" panose="020B0604020202020204"/>
              </a:rPr>
              <a:t>:</a:t>
            </a:r>
            <a:endParaRPr sz="2400">
              <a:latin typeface="Arial" panose="020B0604020202020204"/>
              <a:cs typeface="Arial" panose="020B0604020202020204"/>
            </a:endParaRPr>
          </a:p>
          <a:p>
            <a:pPr marL="12700" marR="5080">
              <a:lnSpc>
                <a:spcPct val="100000"/>
              </a:lnSpc>
              <a:spcBef>
                <a:spcPts val="1205"/>
              </a:spcBef>
              <a:tabLst>
                <a:tab pos="789305" algn="l"/>
                <a:tab pos="3458845" algn="l"/>
                <a:tab pos="4269740" algn="l"/>
                <a:tab pos="6563995" algn="l"/>
              </a:tabLst>
            </a:pPr>
            <a:r>
              <a:rPr sz="2400" b="1" dirty="0">
                <a:latin typeface="Arial" panose="020B0604020202020204"/>
                <a:cs typeface="Arial" panose="020B0604020202020204"/>
              </a:rPr>
              <a:t>±</a:t>
            </a:r>
            <a:r>
              <a:rPr sz="2400" b="1" spc="20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50%</a:t>
            </a:r>
            <a:r>
              <a:rPr sz="2400" b="1" spc="18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of</a:t>
            </a:r>
            <a:r>
              <a:rPr sz="2400" b="1" spc="22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resin</a:t>
            </a:r>
            <a:r>
              <a:rPr sz="2400" b="1" spc="19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and</a:t>
            </a:r>
            <a:r>
              <a:rPr sz="2400" b="1" spc="19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spc="-10" dirty="0">
                <a:latin typeface="Arial" panose="020B0604020202020204"/>
                <a:cs typeface="Arial" panose="020B0604020202020204"/>
              </a:rPr>
              <a:t>balsam,</a:t>
            </a:r>
            <a:r>
              <a:rPr sz="2400" b="1" dirty="0">
                <a:latin typeface="Arial" panose="020B0604020202020204"/>
                <a:cs typeface="Arial" panose="020B0604020202020204"/>
              </a:rPr>
              <a:t>	±</a:t>
            </a:r>
            <a:r>
              <a:rPr sz="2400" b="1" spc="21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30%</a:t>
            </a:r>
            <a:r>
              <a:rPr sz="2400" b="1" spc="18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of</a:t>
            </a:r>
            <a:r>
              <a:rPr sz="2400" b="1" spc="20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spc="-20" dirty="0">
                <a:latin typeface="Arial" panose="020B0604020202020204"/>
                <a:cs typeface="Arial" panose="020B0604020202020204"/>
              </a:rPr>
              <a:t>wax,</a:t>
            </a:r>
            <a:r>
              <a:rPr sz="2400" b="1" dirty="0">
                <a:latin typeface="Arial" panose="020B0604020202020204"/>
                <a:cs typeface="Arial" panose="020B0604020202020204"/>
              </a:rPr>
              <a:t>	10%</a:t>
            </a:r>
            <a:r>
              <a:rPr sz="2400" b="1" spc="17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of</a:t>
            </a:r>
            <a:r>
              <a:rPr sz="2400" b="1" spc="19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essential</a:t>
            </a:r>
            <a:r>
              <a:rPr sz="2400" b="1" spc="19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and</a:t>
            </a:r>
            <a:r>
              <a:rPr sz="2400" b="1" spc="18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spc="-10" dirty="0">
                <a:latin typeface="Arial" panose="020B0604020202020204"/>
                <a:cs typeface="Arial" panose="020B0604020202020204"/>
              </a:rPr>
              <a:t>aromatic oils,</a:t>
            </a:r>
            <a:r>
              <a:rPr sz="2400" b="1" dirty="0">
                <a:latin typeface="Arial" panose="020B0604020202020204"/>
                <a:cs typeface="Arial" panose="020B0604020202020204"/>
              </a:rPr>
              <a:t>	5%</a:t>
            </a:r>
            <a:r>
              <a:rPr sz="24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of</a:t>
            </a:r>
            <a:r>
              <a:rPr sz="24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pollen,</a:t>
            </a:r>
            <a:r>
              <a:rPr sz="24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spc="-25" dirty="0">
                <a:latin typeface="Arial" panose="020B0604020202020204"/>
                <a:cs typeface="Arial" panose="020B0604020202020204"/>
              </a:rPr>
              <a:t>and</a:t>
            </a:r>
            <a:r>
              <a:rPr sz="2400" b="1" dirty="0">
                <a:latin typeface="Arial" panose="020B0604020202020204"/>
                <a:cs typeface="Arial" panose="020B0604020202020204"/>
              </a:rPr>
              <a:t>	5%</a:t>
            </a:r>
            <a:r>
              <a:rPr sz="24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of</a:t>
            </a:r>
            <a:r>
              <a:rPr sz="24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other</a:t>
            </a:r>
            <a:r>
              <a:rPr sz="24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organic</a:t>
            </a:r>
            <a:r>
              <a:rPr sz="24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spc="-10" dirty="0">
                <a:latin typeface="Arial" panose="020B0604020202020204"/>
                <a:cs typeface="Arial" panose="020B0604020202020204"/>
              </a:rPr>
              <a:t>components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09733" y="3681031"/>
            <a:ext cx="12242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 panose="020B0604020202020204"/>
                <a:cs typeface="Arial" panose="020B0604020202020204"/>
              </a:rPr>
              <a:t>propolis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" y="126352"/>
            <a:ext cx="10972800" cy="998219"/>
            <a:chOff x="609600" y="126352"/>
            <a:chExt cx="10972800" cy="998219"/>
          </a:xfrm>
        </p:grpSpPr>
        <p:sp>
          <p:nvSpPr>
            <p:cNvPr id="3" name="object 3"/>
            <p:cNvSpPr/>
            <p:nvPr/>
          </p:nvSpPr>
          <p:spPr>
            <a:xfrm>
              <a:off x="609600" y="126352"/>
              <a:ext cx="10972800" cy="998219"/>
            </a:xfrm>
            <a:custGeom>
              <a:avLst/>
              <a:gdLst/>
              <a:ahLst/>
              <a:cxnLst/>
              <a:rect l="l" t="t" r="r" b="b"/>
              <a:pathLst>
                <a:path w="10972800" h="998219">
                  <a:moveTo>
                    <a:pt x="10972800" y="0"/>
                  </a:moveTo>
                  <a:lnTo>
                    <a:pt x="0" y="0"/>
                  </a:lnTo>
                  <a:lnTo>
                    <a:pt x="0" y="998105"/>
                  </a:lnTo>
                  <a:lnTo>
                    <a:pt x="10972800" y="998105"/>
                  </a:lnTo>
                  <a:lnTo>
                    <a:pt x="1097280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983994" y="216408"/>
              <a:ext cx="1753234" cy="3185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55592" y="216408"/>
              <a:ext cx="1126489" cy="39928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05653" y="216408"/>
              <a:ext cx="1932939" cy="3185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99630" y="216408"/>
              <a:ext cx="3021203" cy="39395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3042" y="704088"/>
              <a:ext cx="1322450" cy="31851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252465" y="715517"/>
              <a:ext cx="808355" cy="295910"/>
            </a:xfrm>
            <a:custGeom>
              <a:avLst/>
              <a:gdLst/>
              <a:ahLst/>
              <a:cxnLst/>
              <a:rect l="l" t="t" r="r" b="b"/>
              <a:pathLst>
                <a:path w="808354" h="295909">
                  <a:moveTo>
                    <a:pt x="506676" y="123444"/>
                  </a:moveTo>
                  <a:lnTo>
                    <a:pt x="415671" y="123444"/>
                  </a:lnTo>
                  <a:lnTo>
                    <a:pt x="422910" y="125349"/>
                  </a:lnTo>
                  <a:lnTo>
                    <a:pt x="427367" y="129794"/>
                  </a:lnTo>
                  <a:lnTo>
                    <a:pt x="431038" y="133350"/>
                  </a:lnTo>
                  <a:lnTo>
                    <a:pt x="433070" y="140335"/>
                  </a:lnTo>
                  <a:lnTo>
                    <a:pt x="433070" y="150241"/>
                  </a:lnTo>
                  <a:lnTo>
                    <a:pt x="395805" y="161984"/>
                  </a:lnTo>
                  <a:lnTo>
                    <a:pt x="345567" y="172593"/>
                  </a:lnTo>
                  <a:lnTo>
                    <a:pt x="328110" y="176881"/>
                  </a:lnTo>
                  <a:lnTo>
                    <a:pt x="293624" y="195580"/>
                  </a:lnTo>
                  <a:lnTo>
                    <a:pt x="279566" y="234569"/>
                  </a:lnTo>
                  <a:lnTo>
                    <a:pt x="279577" y="235585"/>
                  </a:lnTo>
                  <a:lnTo>
                    <a:pt x="299085" y="278130"/>
                  </a:lnTo>
                  <a:lnTo>
                    <a:pt x="338643" y="294560"/>
                  </a:lnTo>
                  <a:lnTo>
                    <a:pt x="356362" y="295656"/>
                  </a:lnTo>
                  <a:lnTo>
                    <a:pt x="370105" y="295108"/>
                  </a:lnTo>
                  <a:lnTo>
                    <a:pt x="413978" y="283104"/>
                  </a:lnTo>
                  <a:lnTo>
                    <a:pt x="437642" y="265049"/>
                  </a:lnTo>
                  <a:lnTo>
                    <a:pt x="512987" y="265049"/>
                  </a:lnTo>
                  <a:lnTo>
                    <a:pt x="512699" y="263779"/>
                  </a:lnTo>
                  <a:lnTo>
                    <a:pt x="512063" y="255905"/>
                  </a:lnTo>
                  <a:lnTo>
                    <a:pt x="512063" y="250825"/>
                  </a:lnTo>
                  <a:lnTo>
                    <a:pt x="378079" y="250825"/>
                  </a:lnTo>
                  <a:lnTo>
                    <a:pt x="371601" y="248793"/>
                  </a:lnTo>
                  <a:lnTo>
                    <a:pt x="362712" y="240665"/>
                  </a:lnTo>
                  <a:lnTo>
                    <a:pt x="360553" y="235585"/>
                  </a:lnTo>
                  <a:lnTo>
                    <a:pt x="360565" y="223619"/>
                  </a:lnTo>
                  <a:lnTo>
                    <a:pt x="398399" y="201422"/>
                  </a:lnTo>
                  <a:lnTo>
                    <a:pt x="407352" y="199042"/>
                  </a:lnTo>
                  <a:lnTo>
                    <a:pt x="416115" y="196484"/>
                  </a:lnTo>
                  <a:lnTo>
                    <a:pt x="424688" y="193760"/>
                  </a:lnTo>
                  <a:lnTo>
                    <a:pt x="433070" y="190881"/>
                  </a:lnTo>
                  <a:lnTo>
                    <a:pt x="512063" y="190881"/>
                  </a:lnTo>
                  <a:lnTo>
                    <a:pt x="512063" y="153035"/>
                  </a:lnTo>
                  <a:lnTo>
                    <a:pt x="511702" y="145436"/>
                  </a:lnTo>
                  <a:lnTo>
                    <a:pt x="510603" y="137683"/>
                  </a:lnTo>
                  <a:lnTo>
                    <a:pt x="508749" y="129794"/>
                  </a:lnTo>
                  <a:lnTo>
                    <a:pt x="506676" y="123444"/>
                  </a:lnTo>
                  <a:close/>
                </a:path>
                <a:path w="808354" h="295909">
                  <a:moveTo>
                    <a:pt x="512987" y="265049"/>
                  </a:moveTo>
                  <a:lnTo>
                    <a:pt x="437642" y="265049"/>
                  </a:lnTo>
                  <a:lnTo>
                    <a:pt x="438658" y="271145"/>
                  </a:lnTo>
                  <a:lnTo>
                    <a:pt x="446405" y="290830"/>
                  </a:lnTo>
                  <a:lnTo>
                    <a:pt x="522224" y="290830"/>
                  </a:lnTo>
                  <a:lnTo>
                    <a:pt x="518033" y="282194"/>
                  </a:lnTo>
                  <a:lnTo>
                    <a:pt x="515238" y="274955"/>
                  </a:lnTo>
                  <a:lnTo>
                    <a:pt x="512987" y="265049"/>
                  </a:lnTo>
                  <a:close/>
                </a:path>
                <a:path w="808354" h="295909">
                  <a:moveTo>
                    <a:pt x="512063" y="190881"/>
                  </a:moveTo>
                  <a:lnTo>
                    <a:pt x="433070" y="190881"/>
                  </a:lnTo>
                  <a:lnTo>
                    <a:pt x="432998" y="214249"/>
                  </a:lnTo>
                  <a:lnTo>
                    <a:pt x="431546" y="221996"/>
                  </a:lnTo>
                  <a:lnTo>
                    <a:pt x="428244" y="228346"/>
                  </a:lnTo>
                  <a:lnTo>
                    <a:pt x="425069" y="234569"/>
                  </a:lnTo>
                  <a:lnTo>
                    <a:pt x="419481" y="239903"/>
                  </a:lnTo>
                  <a:lnTo>
                    <a:pt x="386714" y="250825"/>
                  </a:lnTo>
                  <a:lnTo>
                    <a:pt x="512063" y="250825"/>
                  </a:lnTo>
                  <a:lnTo>
                    <a:pt x="512063" y="190881"/>
                  </a:lnTo>
                  <a:close/>
                </a:path>
                <a:path w="808354" h="295909">
                  <a:moveTo>
                    <a:pt x="394843" y="75437"/>
                  </a:moveTo>
                  <a:lnTo>
                    <a:pt x="352806" y="78740"/>
                  </a:lnTo>
                  <a:lnTo>
                    <a:pt x="314934" y="92741"/>
                  </a:lnTo>
                  <a:lnTo>
                    <a:pt x="288305" y="130710"/>
                  </a:lnTo>
                  <a:lnTo>
                    <a:pt x="285876" y="140335"/>
                  </a:lnTo>
                  <a:lnTo>
                    <a:pt x="363093" y="148462"/>
                  </a:lnTo>
                  <a:lnTo>
                    <a:pt x="366268" y="139319"/>
                  </a:lnTo>
                  <a:lnTo>
                    <a:pt x="370459" y="133096"/>
                  </a:lnTo>
                  <a:lnTo>
                    <a:pt x="405384" y="123444"/>
                  </a:lnTo>
                  <a:lnTo>
                    <a:pt x="506676" y="123444"/>
                  </a:lnTo>
                  <a:lnTo>
                    <a:pt x="506095" y="121666"/>
                  </a:lnTo>
                  <a:lnTo>
                    <a:pt x="482050" y="90539"/>
                  </a:lnTo>
                  <a:lnTo>
                    <a:pt x="441259" y="77688"/>
                  </a:lnTo>
                  <a:lnTo>
                    <a:pt x="412077" y="75680"/>
                  </a:lnTo>
                  <a:lnTo>
                    <a:pt x="394843" y="75437"/>
                  </a:lnTo>
                  <a:close/>
                </a:path>
                <a:path w="808354" h="295909">
                  <a:moveTo>
                    <a:pt x="643763" y="0"/>
                  </a:moveTo>
                  <a:lnTo>
                    <a:pt x="561213" y="0"/>
                  </a:lnTo>
                  <a:lnTo>
                    <a:pt x="561213" y="290830"/>
                  </a:lnTo>
                  <a:lnTo>
                    <a:pt x="643763" y="290830"/>
                  </a:lnTo>
                  <a:lnTo>
                    <a:pt x="643763" y="236093"/>
                  </a:lnTo>
                  <a:lnTo>
                    <a:pt x="674243" y="206375"/>
                  </a:lnTo>
                  <a:lnTo>
                    <a:pt x="758568" y="206375"/>
                  </a:lnTo>
                  <a:lnTo>
                    <a:pt x="727963" y="153924"/>
                  </a:lnTo>
                  <a:lnTo>
                    <a:pt x="731865" y="150114"/>
                  </a:lnTo>
                  <a:lnTo>
                    <a:pt x="643763" y="150114"/>
                  </a:lnTo>
                  <a:lnTo>
                    <a:pt x="643763" y="0"/>
                  </a:lnTo>
                  <a:close/>
                </a:path>
                <a:path w="808354" h="295909">
                  <a:moveTo>
                    <a:pt x="758568" y="206375"/>
                  </a:moveTo>
                  <a:lnTo>
                    <a:pt x="674243" y="206375"/>
                  </a:lnTo>
                  <a:lnTo>
                    <a:pt x="716914" y="290830"/>
                  </a:lnTo>
                  <a:lnTo>
                    <a:pt x="807847" y="290830"/>
                  </a:lnTo>
                  <a:lnTo>
                    <a:pt x="758568" y="206375"/>
                  </a:lnTo>
                  <a:close/>
                </a:path>
                <a:path w="808354" h="295909">
                  <a:moveTo>
                    <a:pt x="803529" y="80137"/>
                  </a:moveTo>
                  <a:lnTo>
                    <a:pt x="704088" y="80137"/>
                  </a:lnTo>
                  <a:lnTo>
                    <a:pt x="643763" y="150114"/>
                  </a:lnTo>
                  <a:lnTo>
                    <a:pt x="731865" y="150114"/>
                  </a:lnTo>
                  <a:lnTo>
                    <a:pt x="803529" y="80137"/>
                  </a:lnTo>
                  <a:close/>
                </a:path>
                <a:path w="808354" h="295909">
                  <a:moveTo>
                    <a:pt x="181610" y="71755"/>
                  </a:moveTo>
                  <a:lnTo>
                    <a:pt x="91694" y="71755"/>
                  </a:lnTo>
                  <a:lnTo>
                    <a:pt x="91694" y="290830"/>
                  </a:lnTo>
                  <a:lnTo>
                    <a:pt x="181610" y="290830"/>
                  </a:lnTo>
                  <a:lnTo>
                    <a:pt x="181610" y="71755"/>
                  </a:lnTo>
                  <a:close/>
                </a:path>
                <a:path w="808354" h="295909">
                  <a:moveTo>
                    <a:pt x="273304" y="0"/>
                  </a:moveTo>
                  <a:lnTo>
                    <a:pt x="0" y="0"/>
                  </a:lnTo>
                  <a:lnTo>
                    <a:pt x="0" y="71755"/>
                  </a:lnTo>
                  <a:lnTo>
                    <a:pt x="273304" y="71755"/>
                  </a:lnTo>
                  <a:lnTo>
                    <a:pt x="27330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01589" y="894969"/>
              <a:ext cx="95376" cy="8280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252465" y="715517"/>
              <a:ext cx="808355" cy="295910"/>
            </a:xfrm>
            <a:custGeom>
              <a:avLst/>
              <a:gdLst/>
              <a:ahLst/>
              <a:cxnLst/>
              <a:rect l="l" t="t" r="r" b="b"/>
              <a:pathLst>
                <a:path w="808354" h="295909">
                  <a:moveTo>
                    <a:pt x="394843" y="75437"/>
                  </a:moveTo>
                  <a:lnTo>
                    <a:pt x="441259" y="77688"/>
                  </a:lnTo>
                  <a:lnTo>
                    <a:pt x="482050" y="90539"/>
                  </a:lnTo>
                  <a:lnTo>
                    <a:pt x="506095" y="121666"/>
                  </a:lnTo>
                  <a:lnTo>
                    <a:pt x="512063" y="153035"/>
                  </a:lnTo>
                  <a:lnTo>
                    <a:pt x="512063" y="245999"/>
                  </a:lnTo>
                  <a:lnTo>
                    <a:pt x="512063" y="255905"/>
                  </a:lnTo>
                  <a:lnTo>
                    <a:pt x="512699" y="263779"/>
                  </a:lnTo>
                  <a:lnTo>
                    <a:pt x="513969" y="269367"/>
                  </a:lnTo>
                  <a:lnTo>
                    <a:pt x="515238" y="274955"/>
                  </a:lnTo>
                  <a:lnTo>
                    <a:pt x="518033" y="282194"/>
                  </a:lnTo>
                  <a:lnTo>
                    <a:pt x="522224" y="290830"/>
                  </a:lnTo>
                  <a:lnTo>
                    <a:pt x="446405" y="290830"/>
                  </a:lnTo>
                  <a:lnTo>
                    <a:pt x="437642" y="265049"/>
                  </a:lnTo>
                  <a:lnTo>
                    <a:pt x="429738" y="272194"/>
                  </a:lnTo>
                  <a:lnTo>
                    <a:pt x="394973" y="290726"/>
                  </a:lnTo>
                  <a:lnTo>
                    <a:pt x="356362" y="295656"/>
                  </a:lnTo>
                  <a:lnTo>
                    <a:pt x="338643" y="294560"/>
                  </a:lnTo>
                  <a:lnTo>
                    <a:pt x="299085" y="278130"/>
                  </a:lnTo>
                  <a:lnTo>
                    <a:pt x="279526" y="235077"/>
                  </a:lnTo>
                  <a:lnTo>
                    <a:pt x="280408" y="223619"/>
                  </a:lnTo>
                  <a:lnTo>
                    <a:pt x="302150" y="188362"/>
                  </a:lnTo>
                  <a:lnTo>
                    <a:pt x="345567" y="172593"/>
                  </a:lnTo>
                  <a:lnTo>
                    <a:pt x="366329" y="168374"/>
                  </a:lnTo>
                  <a:lnTo>
                    <a:pt x="383079" y="164846"/>
                  </a:lnTo>
                  <a:lnTo>
                    <a:pt x="425640" y="153050"/>
                  </a:lnTo>
                  <a:lnTo>
                    <a:pt x="433070" y="150241"/>
                  </a:lnTo>
                  <a:lnTo>
                    <a:pt x="433070" y="140335"/>
                  </a:lnTo>
                  <a:lnTo>
                    <a:pt x="431038" y="133350"/>
                  </a:lnTo>
                  <a:lnTo>
                    <a:pt x="426974" y="129412"/>
                  </a:lnTo>
                  <a:lnTo>
                    <a:pt x="422910" y="125349"/>
                  </a:lnTo>
                  <a:lnTo>
                    <a:pt x="415671" y="123444"/>
                  </a:lnTo>
                  <a:lnTo>
                    <a:pt x="405384" y="123444"/>
                  </a:lnTo>
                  <a:lnTo>
                    <a:pt x="366268" y="139319"/>
                  </a:lnTo>
                  <a:lnTo>
                    <a:pt x="363093" y="148462"/>
                  </a:lnTo>
                  <a:lnTo>
                    <a:pt x="285876" y="140335"/>
                  </a:lnTo>
                  <a:lnTo>
                    <a:pt x="303071" y="102838"/>
                  </a:lnTo>
                  <a:lnTo>
                    <a:pt x="343594" y="80621"/>
                  </a:lnTo>
                  <a:lnTo>
                    <a:pt x="383720" y="75632"/>
                  </a:lnTo>
                  <a:lnTo>
                    <a:pt x="394843" y="75437"/>
                  </a:lnTo>
                  <a:close/>
                </a:path>
                <a:path w="808354" h="295909">
                  <a:moveTo>
                    <a:pt x="561213" y="0"/>
                  </a:moveTo>
                  <a:lnTo>
                    <a:pt x="643763" y="0"/>
                  </a:lnTo>
                  <a:lnTo>
                    <a:pt x="643763" y="150114"/>
                  </a:lnTo>
                  <a:lnTo>
                    <a:pt x="704088" y="80137"/>
                  </a:lnTo>
                  <a:lnTo>
                    <a:pt x="803529" y="80137"/>
                  </a:lnTo>
                  <a:lnTo>
                    <a:pt x="727963" y="153924"/>
                  </a:lnTo>
                  <a:lnTo>
                    <a:pt x="807847" y="290830"/>
                  </a:lnTo>
                  <a:lnTo>
                    <a:pt x="716914" y="290830"/>
                  </a:lnTo>
                  <a:lnTo>
                    <a:pt x="674243" y="206375"/>
                  </a:lnTo>
                  <a:lnTo>
                    <a:pt x="643763" y="236093"/>
                  </a:lnTo>
                  <a:lnTo>
                    <a:pt x="643763" y="290830"/>
                  </a:lnTo>
                  <a:lnTo>
                    <a:pt x="561213" y="290830"/>
                  </a:lnTo>
                  <a:lnTo>
                    <a:pt x="561213" y="0"/>
                  </a:lnTo>
                  <a:close/>
                </a:path>
                <a:path w="808354" h="295909">
                  <a:moveTo>
                    <a:pt x="0" y="0"/>
                  </a:moveTo>
                  <a:lnTo>
                    <a:pt x="273304" y="0"/>
                  </a:lnTo>
                  <a:lnTo>
                    <a:pt x="273304" y="71755"/>
                  </a:lnTo>
                  <a:lnTo>
                    <a:pt x="181610" y="71755"/>
                  </a:lnTo>
                  <a:lnTo>
                    <a:pt x="181610" y="290830"/>
                  </a:lnTo>
                  <a:lnTo>
                    <a:pt x="91694" y="290830"/>
                  </a:lnTo>
                  <a:lnTo>
                    <a:pt x="91694" y="71755"/>
                  </a:lnTo>
                  <a:lnTo>
                    <a:pt x="0" y="71755"/>
                  </a:lnTo>
                  <a:lnTo>
                    <a:pt x="0" y="0"/>
                  </a:lnTo>
                  <a:close/>
                </a:path>
              </a:pathLst>
            </a:custGeom>
            <a:ln w="22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06490" y="704088"/>
              <a:ext cx="2229865" cy="399288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15619" y="1401127"/>
            <a:ext cx="257810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0" dirty="0">
                <a:latin typeface="Arial MT"/>
                <a:cs typeface="Arial MT"/>
              </a:rPr>
              <a:t>Sampel</a:t>
            </a:r>
            <a:r>
              <a:rPr sz="2800" b="0" spc="-100" dirty="0">
                <a:latin typeface="Arial MT"/>
                <a:cs typeface="Arial MT"/>
              </a:rPr>
              <a:t> </a:t>
            </a:r>
            <a:r>
              <a:rPr sz="2800" b="0" spc="-10" dirty="0">
                <a:latin typeface="Arial MT"/>
                <a:cs typeface="Arial MT"/>
              </a:rPr>
              <a:t>propolis</a:t>
            </a:r>
            <a:endParaRPr sz="2800">
              <a:latin typeface="Arial MT"/>
              <a:cs typeface="Arial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869563" y="2628773"/>
            <a:ext cx="1446530" cy="643255"/>
            <a:chOff x="3869563" y="2628773"/>
            <a:chExt cx="1446530" cy="643255"/>
          </a:xfrm>
        </p:grpSpPr>
        <p:sp>
          <p:nvSpPr>
            <p:cNvPr id="15" name="object 15"/>
            <p:cNvSpPr/>
            <p:nvPr/>
          </p:nvSpPr>
          <p:spPr>
            <a:xfrm>
              <a:off x="3875913" y="2635123"/>
              <a:ext cx="1433830" cy="630555"/>
            </a:xfrm>
            <a:custGeom>
              <a:avLst/>
              <a:gdLst/>
              <a:ahLst/>
              <a:cxnLst/>
              <a:rect l="l" t="t" r="r" b="b"/>
              <a:pathLst>
                <a:path w="1433829" h="630554">
                  <a:moveTo>
                    <a:pt x="1118235" y="0"/>
                  </a:moveTo>
                  <a:lnTo>
                    <a:pt x="0" y="0"/>
                  </a:lnTo>
                  <a:lnTo>
                    <a:pt x="315087" y="315087"/>
                  </a:lnTo>
                  <a:lnTo>
                    <a:pt x="0" y="630174"/>
                  </a:lnTo>
                  <a:lnTo>
                    <a:pt x="1118235" y="630174"/>
                  </a:lnTo>
                  <a:lnTo>
                    <a:pt x="1433322" y="315087"/>
                  </a:lnTo>
                  <a:lnTo>
                    <a:pt x="1118235" y="0"/>
                  </a:lnTo>
                  <a:close/>
                </a:path>
              </a:pathLst>
            </a:custGeom>
            <a:solidFill>
              <a:srgbClr val="7CB6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875913" y="2635123"/>
              <a:ext cx="1433830" cy="630555"/>
            </a:xfrm>
            <a:custGeom>
              <a:avLst/>
              <a:gdLst/>
              <a:ahLst/>
              <a:cxnLst/>
              <a:rect l="l" t="t" r="r" b="b"/>
              <a:pathLst>
                <a:path w="1433829" h="630554">
                  <a:moveTo>
                    <a:pt x="0" y="0"/>
                  </a:moveTo>
                  <a:lnTo>
                    <a:pt x="1118235" y="0"/>
                  </a:lnTo>
                  <a:lnTo>
                    <a:pt x="1433322" y="315087"/>
                  </a:lnTo>
                  <a:lnTo>
                    <a:pt x="1118235" y="630174"/>
                  </a:lnTo>
                  <a:lnTo>
                    <a:pt x="0" y="630174"/>
                  </a:lnTo>
                  <a:lnTo>
                    <a:pt x="315087" y="315087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/>
          <p:nvPr/>
        </p:nvSpPr>
        <p:spPr>
          <a:xfrm>
            <a:off x="5832347" y="1377822"/>
            <a:ext cx="4294505" cy="791845"/>
          </a:xfrm>
          <a:custGeom>
            <a:avLst/>
            <a:gdLst/>
            <a:ahLst/>
            <a:cxnLst/>
            <a:rect l="l" t="t" r="r" b="b"/>
            <a:pathLst>
              <a:path w="4294505" h="791844">
                <a:moveTo>
                  <a:pt x="4215130" y="0"/>
                </a:moveTo>
                <a:lnTo>
                  <a:pt x="79248" y="0"/>
                </a:lnTo>
                <a:lnTo>
                  <a:pt x="48381" y="6219"/>
                </a:lnTo>
                <a:lnTo>
                  <a:pt x="23193" y="23177"/>
                </a:lnTo>
                <a:lnTo>
                  <a:pt x="6221" y="48327"/>
                </a:lnTo>
                <a:lnTo>
                  <a:pt x="0" y="79121"/>
                </a:lnTo>
                <a:lnTo>
                  <a:pt x="0" y="712342"/>
                </a:lnTo>
                <a:lnTo>
                  <a:pt x="6221" y="743209"/>
                </a:lnTo>
                <a:lnTo>
                  <a:pt x="23193" y="768397"/>
                </a:lnTo>
                <a:lnTo>
                  <a:pt x="48381" y="785369"/>
                </a:lnTo>
                <a:lnTo>
                  <a:pt x="79248" y="791590"/>
                </a:lnTo>
                <a:lnTo>
                  <a:pt x="4215130" y="791590"/>
                </a:lnTo>
                <a:lnTo>
                  <a:pt x="4245996" y="785369"/>
                </a:lnTo>
                <a:lnTo>
                  <a:pt x="4271184" y="768397"/>
                </a:lnTo>
                <a:lnTo>
                  <a:pt x="4288156" y="743209"/>
                </a:lnTo>
                <a:lnTo>
                  <a:pt x="4294378" y="712342"/>
                </a:lnTo>
                <a:lnTo>
                  <a:pt x="4294378" y="79121"/>
                </a:lnTo>
                <a:lnTo>
                  <a:pt x="4288156" y="48327"/>
                </a:lnTo>
                <a:lnTo>
                  <a:pt x="4271184" y="23177"/>
                </a:lnTo>
                <a:lnTo>
                  <a:pt x="4245996" y="6219"/>
                </a:lnTo>
                <a:lnTo>
                  <a:pt x="4215130" y="0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950965" y="1513903"/>
            <a:ext cx="12896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Arial MT"/>
                <a:cs typeface="Arial MT"/>
              </a:rPr>
              <a:t>Ekstrasi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153022" y="2279269"/>
            <a:ext cx="4294505" cy="791845"/>
          </a:xfrm>
          <a:custGeom>
            <a:avLst/>
            <a:gdLst/>
            <a:ahLst/>
            <a:cxnLst/>
            <a:rect l="l" t="t" r="r" b="b"/>
            <a:pathLst>
              <a:path w="4294505" h="791844">
                <a:moveTo>
                  <a:pt x="4215130" y="0"/>
                </a:moveTo>
                <a:lnTo>
                  <a:pt x="79248" y="0"/>
                </a:lnTo>
                <a:lnTo>
                  <a:pt x="48381" y="6221"/>
                </a:lnTo>
                <a:lnTo>
                  <a:pt x="23193" y="23193"/>
                </a:lnTo>
                <a:lnTo>
                  <a:pt x="6221" y="48381"/>
                </a:lnTo>
                <a:lnTo>
                  <a:pt x="0" y="79247"/>
                </a:lnTo>
                <a:lnTo>
                  <a:pt x="0" y="712469"/>
                </a:lnTo>
                <a:lnTo>
                  <a:pt x="6221" y="743263"/>
                </a:lnTo>
                <a:lnTo>
                  <a:pt x="23193" y="768413"/>
                </a:lnTo>
                <a:lnTo>
                  <a:pt x="48381" y="785371"/>
                </a:lnTo>
                <a:lnTo>
                  <a:pt x="79248" y="791590"/>
                </a:lnTo>
                <a:lnTo>
                  <a:pt x="4215130" y="791590"/>
                </a:lnTo>
                <a:lnTo>
                  <a:pt x="4245996" y="785371"/>
                </a:lnTo>
                <a:lnTo>
                  <a:pt x="4271184" y="768413"/>
                </a:lnTo>
                <a:lnTo>
                  <a:pt x="4288156" y="743263"/>
                </a:lnTo>
                <a:lnTo>
                  <a:pt x="4294378" y="712469"/>
                </a:lnTo>
                <a:lnTo>
                  <a:pt x="4294378" y="79247"/>
                </a:lnTo>
                <a:lnTo>
                  <a:pt x="4288156" y="48381"/>
                </a:lnTo>
                <a:lnTo>
                  <a:pt x="4271184" y="23193"/>
                </a:lnTo>
                <a:lnTo>
                  <a:pt x="4245996" y="6221"/>
                </a:lnTo>
                <a:lnTo>
                  <a:pt x="421513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6271640" y="2415921"/>
            <a:ext cx="14706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latin typeface="Arial" panose="020B0604020202020204"/>
                <a:cs typeface="Arial" panose="020B0604020202020204"/>
              </a:rPr>
              <a:t>separasi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473697" y="3180842"/>
            <a:ext cx="4294505" cy="791845"/>
          </a:xfrm>
          <a:custGeom>
            <a:avLst/>
            <a:gdLst/>
            <a:ahLst/>
            <a:cxnLst/>
            <a:rect l="l" t="t" r="r" b="b"/>
            <a:pathLst>
              <a:path w="4294505" h="791845">
                <a:moveTo>
                  <a:pt x="4215130" y="0"/>
                </a:moveTo>
                <a:lnTo>
                  <a:pt x="79248" y="0"/>
                </a:lnTo>
                <a:lnTo>
                  <a:pt x="48381" y="6219"/>
                </a:lnTo>
                <a:lnTo>
                  <a:pt x="23193" y="23177"/>
                </a:lnTo>
                <a:lnTo>
                  <a:pt x="6221" y="48327"/>
                </a:lnTo>
                <a:lnTo>
                  <a:pt x="0" y="79121"/>
                </a:lnTo>
                <a:lnTo>
                  <a:pt x="0" y="712470"/>
                </a:lnTo>
                <a:lnTo>
                  <a:pt x="6221" y="743263"/>
                </a:lnTo>
                <a:lnTo>
                  <a:pt x="23193" y="768413"/>
                </a:lnTo>
                <a:lnTo>
                  <a:pt x="48381" y="785371"/>
                </a:lnTo>
                <a:lnTo>
                  <a:pt x="79248" y="791591"/>
                </a:lnTo>
                <a:lnTo>
                  <a:pt x="4215130" y="791591"/>
                </a:lnTo>
                <a:lnTo>
                  <a:pt x="4245996" y="785371"/>
                </a:lnTo>
                <a:lnTo>
                  <a:pt x="4271184" y="768413"/>
                </a:lnTo>
                <a:lnTo>
                  <a:pt x="4288156" y="743263"/>
                </a:lnTo>
                <a:lnTo>
                  <a:pt x="4294378" y="712470"/>
                </a:lnTo>
                <a:lnTo>
                  <a:pt x="4294378" y="79121"/>
                </a:lnTo>
                <a:lnTo>
                  <a:pt x="4288156" y="48327"/>
                </a:lnTo>
                <a:lnTo>
                  <a:pt x="4271184" y="23177"/>
                </a:lnTo>
                <a:lnTo>
                  <a:pt x="4245996" y="6219"/>
                </a:lnTo>
                <a:lnTo>
                  <a:pt x="421513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6592316" y="3317875"/>
            <a:ext cx="11341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latin typeface="Arial" panose="020B0604020202020204"/>
                <a:cs typeface="Arial" panose="020B0604020202020204"/>
              </a:rPr>
              <a:t>Isolasi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733031" y="1949704"/>
            <a:ext cx="4676775" cy="4420870"/>
            <a:chOff x="6733031" y="1949704"/>
            <a:chExt cx="4676775" cy="4420870"/>
          </a:xfrm>
        </p:grpSpPr>
        <p:sp>
          <p:nvSpPr>
            <p:cNvPr id="24" name="object 24"/>
            <p:cNvSpPr/>
            <p:nvPr/>
          </p:nvSpPr>
          <p:spPr>
            <a:xfrm>
              <a:off x="6733031" y="4082414"/>
              <a:ext cx="4417060" cy="791845"/>
            </a:xfrm>
            <a:custGeom>
              <a:avLst/>
              <a:gdLst/>
              <a:ahLst/>
              <a:cxnLst/>
              <a:rect l="l" t="t" r="r" b="b"/>
              <a:pathLst>
                <a:path w="4417059" h="791845">
                  <a:moveTo>
                    <a:pt x="4337939" y="0"/>
                  </a:moveTo>
                  <a:lnTo>
                    <a:pt x="79121" y="0"/>
                  </a:lnTo>
                  <a:lnTo>
                    <a:pt x="48327" y="6219"/>
                  </a:lnTo>
                  <a:lnTo>
                    <a:pt x="23177" y="23177"/>
                  </a:lnTo>
                  <a:lnTo>
                    <a:pt x="6219" y="48327"/>
                  </a:lnTo>
                  <a:lnTo>
                    <a:pt x="0" y="79121"/>
                  </a:lnTo>
                  <a:lnTo>
                    <a:pt x="0" y="712343"/>
                  </a:lnTo>
                  <a:lnTo>
                    <a:pt x="6219" y="743209"/>
                  </a:lnTo>
                  <a:lnTo>
                    <a:pt x="23177" y="768397"/>
                  </a:lnTo>
                  <a:lnTo>
                    <a:pt x="48327" y="785369"/>
                  </a:lnTo>
                  <a:lnTo>
                    <a:pt x="79121" y="791591"/>
                  </a:lnTo>
                  <a:lnTo>
                    <a:pt x="4337939" y="791591"/>
                  </a:lnTo>
                  <a:lnTo>
                    <a:pt x="4368732" y="785369"/>
                  </a:lnTo>
                  <a:lnTo>
                    <a:pt x="4393882" y="768397"/>
                  </a:lnTo>
                  <a:lnTo>
                    <a:pt x="4410840" y="743209"/>
                  </a:lnTo>
                  <a:lnTo>
                    <a:pt x="4417060" y="712343"/>
                  </a:lnTo>
                  <a:lnTo>
                    <a:pt x="4417060" y="79121"/>
                  </a:lnTo>
                  <a:lnTo>
                    <a:pt x="4410840" y="48327"/>
                  </a:lnTo>
                  <a:lnTo>
                    <a:pt x="4393882" y="23177"/>
                  </a:lnTo>
                  <a:lnTo>
                    <a:pt x="4368732" y="6219"/>
                  </a:lnTo>
                  <a:lnTo>
                    <a:pt x="433793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115047" y="5084826"/>
              <a:ext cx="4294505" cy="589915"/>
            </a:xfrm>
            <a:custGeom>
              <a:avLst/>
              <a:gdLst/>
              <a:ahLst/>
              <a:cxnLst/>
              <a:rect l="l" t="t" r="r" b="b"/>
              <a:pathLst>
                <a:path w="4294505" h="589914">
                  <a:moveTo>
                    <a:pt x="4235323" y="0"/>
                  </a:moveTo>
                  <a:lnTo>
                    <a:pt x="59054" y="0"/>
                  </a:lnTo>
                  <a:lnTo>
                    <a:pt x="36058" y="4637"/>
                  </a:lnTo>
                  <a:lnTo>
                    <a:pt x="17287" y="17287"/>
                  </a:lnTo>
                  <a:lnTo>
                    <a:pt x="4637" y="36058"/>
                  </a:lnTo>
                  <a:lnTo>
                    <a:pt x="0" y="59055"/>
                  </a:lnTo>
                  <a:lnTo>
                    <a:pt x="0" y="530758"/>
                  </a:lnTo>
                  <a:lnTo>
                    <a:pt x="4637" y="553709"/>
                  </a:lnTo>
                  <a:lnTo>
                    <a:pt x="17287" y="572452"/>
                  </a:lnTo>
                  <a:lnTo>
                    <a:pt x="36058" y="585090"/>
                  </a:lnTo>
                  <a:lnTo>
                    <a:pt x="59054" y="589724"/>
                  </a:lnTo>
                  <a:lnTo>
                    <a:pt x="4235323" y="589724"/>
                  </a:lnTo>
                  <a:lnTo>
                    <a:pt x="4258319" y="585090"/>
                  </a:lnTo>
                  <a:lnTo>
                    <a:pt x="4277090" y="572452"/>
                  </a:lnTo>
                  <a:lnTo>
                    <a:pt x="4289740" y="553709"/>
                  </a:lnTo>
                  <a:lnTo>
                    <a:pt x="4294378" y="530758"/>
                  </a:lnTo>
                  <a:lnTo>
                    <a:pt x="4294378" y="59055"/>
                  </a:lnTo>
                  <a:lnTo>
                    <a:pt x="4289740" y="36058"/>
                  </a:lnTo>
                  <a:lnTo>
                    <a:pt x="4277090" y="17287"/>
                  </a:lnTo>
                  <a:lnTo>
                    <a:pt x="4258319" y="4637"/>
                  </a:lnTo>
                  <a:lnTo>
                    <a:pt x="4235323" y="0"/>
                  </a:lnTo>
                  <a:close/>
                </a:path>
              </a:pathLst>
            </a:custGeom>
            <a:solidFill>
              <a:srgbClr val="F1DCD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9612121" y="1956054"/>
              <a:ext cx="514984" cy="514984"/>
            </a:xfrm>
            <a:custGeom>
              <a:avLst/>
              <a:gdLst/>
              <a:ahLst/>
              <a:cxnLst/>
              <a:rect l="l" t="t" r="r" b="b"/>
              <a:pathLst>
                <a:path w="514984" h="514985">
                  <a:moveTo>
                    <a:pt x="398779" y="0"/>
                  </a:moveTo>
                  <a:lnTo>
                    <a:pt x="115824" y="0"/>
                  </a:lnTo>
                  <a:lnTo>
                    <a:pt x="115824" y="282956"/>
                  </a:lnTo>
                  <a:lnTo>
                    <a:pt x="0" y="282956"/>
                  </a:lnTo>
                  <a:lnTo>
                    <a:pt x="257301" y="514604"/>
                  </a:lnTo>
                  <a:lnTo>
                    <a:pt x="514603" y="282956"/>
                  </a:lnTo>
                  <a:lnTo>
                    <a:pt x="398779" y="282956"/>
                  </a:lnTo>
                  <a:lnTo>
                    <a:pt x="398779" y="0"/>
                  </a:lnTo>
                  <a:close/>
                </a:path>
              </a:pathLst>
            </a:custGeom>
            <a:solidFill>
              <a:srgbClr val="D6E4F8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9612121" y="1956054"/>
              <a:ext cx="514984" cy="514984"/>
            </a:xfrm>
            <a:custGeom>
              <a:avLst/>
              <a:gdLst/>
              <a:ahLst/>
              <a:cxnLst/>
              <a:rect l="l" t="t" r="r" b="b"/>
              <a:pathLst>
                <a:path w="514984" h="514985">
                  <a:moveTo>
                    <a:pt x="0" y="282956"/>
                  </a:moveTo>
                  <a:lnTo>
                    <a:pt x="115824" y="282956"/>
                  </a:lnTo>
                  <a:lnTo>
                    <a:pt x="115824" y="0"/>
                  </a:lnTo>
                  <a:lnTo>
                    <a:pt x="398779" y="0"/>
                  </a:lnTo>
                  <a:lnTo>
                    <a:pt x="398779" y="282956"/>
                  </a:lnTo>
                  <a:lnTo>
                    <a:pt x="514603" y="282956"/>
                  </a:lnTo>
                  <a:lnTo>
                    <a:pt x="257301" y="514604"/>
                  </a:lnTo>
                  <a:lnTo>
                    <a:pt x="0" y="28295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9746487" y="2983484"/>
              <a:ext cx="514984" cy="514984"/>
            </a:xfrm>
            <a:custGeom>
              <a:avLst/>
              <a:gdLst/>
              <a:ahLst/>
              <a:cxnLst/>
              <a:rect l="l" t="t" r="r" b="b"/>
              <a:pathLst>
                <a:path w="514984" h="514985">
                  <a:moveTo>
                    <a:pt x="398779" y="0"/>
                  </a:moveTo>
                  <a:lnTo>
                    <a:pt x="115696" y="0"/>
                  </a:lnTo>
                  <a:lnTo>
                    <a:pt x="115696" y="283082"/>
                  </a:lnTo>
                  <a:lnTo>
                    <a:pt x="0" y="283082"/>
                  </a:lnTo>
                  <a:lnTo>
                    <a:pt x="257301" y="514603"/>
                  </a:lnTo>
                  <a:lnTo>
                    <a:pt x="514476" y="283082"/>
                  </a:lnTo>
                  <a:lnTo>
                    <a:pt x="398779" y="283082"/>
                  </a:lnTo>
                  <a:lnTo>
                    <a:pt x="398779" y="0"/>
                  </a:lnTo>
                  <a:close/>
                </a:path>
              </a:pathLst>
            </a:custGeom>
            <a:solidFill>
              <a:srgbClr val="D6E4F8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9746487" y="2983484"/>
              <a:ext cx="514984" cy="514984"/>
            </a:xfrm>
            <a:custGeom>
              <a:avLst/>
              <a:gdLst/>
              <a:ahLst/>
              <a:cxnLst/>
              <a:rect l="l" t="t" r="r" b="b"/>
              <a:pathLst>
                <a:path w="514984" h="514985">
                  <a:moveTo>
                    <a:pt x="0" y="283082"/>
                  </a:moveTo>
                  <a:lnTo>
                    <a:pt x="115696" y="283082"/>
                  </a:lnTo>
                  <a:lnTo>
                    <a:pt x="115696" y="0"/>
                  </a:lnTo>
                  <a:lnTo>
                    <a:pt x="398779" y="0"/>
                  </a:lnTo>
                  <a:lnTo>
                    <a:pt x="398779" y="283082"/>
                  </a:lnTo>
                  <a:lnTo>
                    <a:pt x="514476" y="283082"/>
                  </a:lnTo>
                  <a:lnTo>
                    <a:pt x="257301" y="514603"/>
                  </a:lnTo>
                  <a:lnTo>
                    <a:pt x="0" y="28308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0253471" y="3745992"/>
              <a:ext cx="514984" cy="514984"/>
            </a:xfrm>
            <a:custGeom>
              <a:avLst/>
              <a:gdLst/>
              <a:ahLst/>
              <a:cxnLst/>
              <a:rect l="l" t="t" r="r" b="b"/>
              <a:pathLst>
                <a:path w="514984" h="514985">
                  <a:moveTo>
                    <a:pt x="398779" y="0"/>
                  </a:moveTo>
                  <a:lnTo>
                    <a:pt x="115824" y="0"/>
                  </a:lnTo>
                  <a:lnTo>
                    <a:pt x="115824" y="282955"/>
                  </a:lnTo>
                  <a:lnTo>
                    <a:pt x="0" y="282955"/>
                  </a:lnTo>
                  <a:lnTo>
                    <a:pt x="257301" y="514476"/>
                  </a:lnTo>
                  <a:lnTo>
                    <a:pt x="514603" y="282955"/>
                  </a:lnTo>
                  <a:lnTo>
                    <a:pt x="398779" y="282955"/>
                  </a:lnTo>
                  <a:lnTo>
                    <a:pt x="398779" y="0"/>
                  </a:lnTo>
                  <a:close/>
                </a:path>
              </a:pathLst>
            </a:custGeom>
            <a:solidFill>
              <a:srgbClr val="D6E4F8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0253471" y="3745992"/>
              <a:ext cx="514984" cy="514984"/>
            </a:xfrm>
            <a:custGeom>
              <a:avLst/>
              <a:gdLst/>
              <a:ahLst/>
              <a:cxnLst/>
              <a:rect l="l" t="t" r="r" b="b"/>
              <a:pathLst>
                <a:path w="514984" h="514985">
                  <a:moveTo>
                    <a:pt x="0" y="282955"/>
                  </a:moveTo>
                  <a:lnTo>
                    <a:pt x="115824" y="282955"/>
                  </a:lnTo>
                  <a:lnTo>
                    <a:pt x="115824" y="0"/>
                  </a:lnTo>
                  <a:lnTo>
                    <a:pt x="398779" y="0"/>
                  </a:lnTo>
                  <a:lnTo>
                    <a:pt x="398779" y="282955"/>
                  </a:lnTo>
                  <a:lnTo>
                    <a:pt x="514603" y="282955"/>
                  </a:lnTo>
                  <a:lnTo>
                    <a:pt x="257301" y="514476"/>
                  </a:lnTo>
                  <a:lnTo>
                    <a:pt x="0" y="28295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0347070" y="4656327"/>
              <a:ext cx="514984" cy="514984"/>
            </a:xfrm>
            <a:custGeom>
              <a:avLst/>
              <a:gdLst/>
              <a:ahLst/>
              <a:cxnLst/>
              <a:rect l="l" t="t" r="r" b="b"/>
              <a:pathLst>
                <a:path w="514984" h="514985">
                  <a:moveTo>
                    <a:pt x="398779" y="0"/>
                  </a:moveTo>
                  <a:lnTo>
                    <a:pt x="115697" y="0"/>
                  </a:lnTo>
                  <a:lnTo>
                    <a:pt x="115697" y="282956"/>
                  </a:lnTo>
                  <a:lnTo>
                    <a:pt x="0" y="282956"/>
                  </a:lnTo>
                  <a:lnTo>
                    <a:pt x="257301" y="514477"/>
                  </a:lnTo>
                  <a:lnTo>
                    <a:pt x="514476" y="282956"/>
                  </a:lnTo>
                  <a:lnTo>
                    <a:pt x="398779" y="282956"/>
                  </a:lnTo>
                  <a:lnTo>
                    <a:pt x="398779" y="0"/>
                  </a:lnTo>
                  <a:close/>
                </a:path>
              </a:pathLst>
            </a:custGeom>
            <a:solidFill>
              <a:srgbClr val="D6E4F8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0347070" y="4656327"/>
              <a:ext cx="514984" cy="514984"/>
            </a:xfrm>
            <a:custGeom>
              <a:avLst/>
              <a:gdLst/>
              <a:ahLst/>
              <a:cxnLst/>
              <a:rect l="l" t="t" r="r" b="b"/>
              <a:pathLst>
                <a:path w="514984" h="514985">
                  <a:moveTo>
                    <a:pt x="0" y="282956"/>
                  </a:moveTo>
                  <a:lnTo>
                    <a:pt x="115697" y="282956"/>
                  </a:lnTo>
                  <a:lnTo>
                    <a:pt x="115697" y="0"/>
                  </a:lnTo>
                  <a:lnTo>
                    <a:pt x="398779" y="0"/>
                  </a:lnTo>
                  <a:lnTo>
                    <a:pt x="398779" y="282956"/>
                  </a:lnTo>
                  <a:lnTo>
                    <a:pt x="514476" y="282956"/>
                  </a:lnTo>
                  <a:lnTo>
                    <a:pt x="257301" y="514477"/>
                  </a:lnTo>
                  <a:lnTo>
                    <a:pt x="0" y="28295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775576" y="5650661"/>
              <a:ext cx="2041525" cy="713105"/>
            </a:xfrm>
            <a:custGeom>
              <a:avLst/>
              <a:gdLst/>
              <a:ahLst/>
              <a:cxnLst/>
              <a:rect l="l" t="t" r="r" b="b"/>
              <a:pathLst>
                <a:path w="2041525" h="713104">
                  <a:moveTo>
                    <a:pt x="2041017" y="0"/>
                  </a:moveTo>
                  <a:lnTo>
                    <a:pt x="1862708" y="0"/>
                  </a:lnTo>
                  <a:lnTo>
                    <a:pt x="1862708" y="311962"/>
                  </a:lnTo>
                  <a:lnTo>
                    <a:pt x="1855896" y="354221"/>
                  </a:lnTo>
                  <a:lnTo>
                    <a:pt x="1836922" y="390925"/>
                  </a:lnTo>
                  <a:lnTo>
                    <a:pt x="1807982" y="419869"/>
                  </a:lnTo>
                  <a:lnTo>
                    <a:pt x="1771269" y="438851"/>
                  </a:lnTo>
                  <a:lnTo>
                    <a:pt x="1728977" y="445668"/>
                  </a:lnTo>
                  <a:lnTo>
                    <a:pt x="178307" y="445668"/>
                  </a:lnTo>
                  <a:lnTo>
                    <a:pt x="178307" y="356527"/>
                  </a:lnTo>
                  <a:lnTo>
                    <a:pt x="0" y="534797"/>
                  </a:lnTo>
                  <a:lnTo>
                    <a:pt x="178307" y="713066"/>
                  </a:lnTo>
                  <a:lnTo>
                    <a:pt x="178307" y="623938"/>
                  </a:lnTo>
                  <a:lnTo>
                    <a:pt x="1728977" y="623938"/>
                  </a:lnTo>
                  <a:lnTo>
                    <a:pt x="1775089" y="620555"/>
                  </a:lnTo>
                  <a:lnTo>
                    <a:pt x="1819100" y="610729"/>
                  </a:lnTo>
                  <a:lnTo>
                    <a:pt x="1860527" y="594942"/>
                  </a:lnTo>
                  <a:lnTo>
                    <a:pt x="1898888" y="573677"/>
                  </a:lnTo>
                  <a:lnTo>
                    <a:pt x="1933700" y="547416"/>
                  </a:lnTo>
                  <a:lnTo>
                    <a:pt x="1964480" y="516642"/>
                  </a:lnTo>
                  <a:lnTo>
                    <a:pt x="1990746" y="481837"/>
                  </a:lnTo>
                  <a:lnTo>
                    <a:pt x="2012016" y="443484"/>
                  </a:lnTo>
                  <a:lnTo>
                    <a:pt x="2027805" y="402066"/>
                  </a:lnTo>
                  <a:lnTo>
                    <a:pt x="2037633" y="358064"/>
                  </a:lnTo>
                  <a:lnTo>
                    <a:pt x="2041017" y="311962"/>
                  </a:lnTo>
                  <a:lnTo>
                    <a:pt x="2041017" y="0"/>
                  </a:lnTo>
                  <a:close/>
                </a:path>
              </a:pathLst>
            </a:custGeom>
            <a:solidFill>
              <a:srgbClr val="7CB6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775576" y="5650661"/>
              <a:ext cx="2041525" cy="713105"/>
            </a:xfrm>
            <a:custGeom>
              <a:avLst/>
              <a:gdLst/>
              <a:ahLst/>
              <a:cxnLst/>
              <a:rect l="l" t="t" r="r" b="b"/>
              <a:pathLst>
                <a:path w="2041525" h="713104">
                  <a:moveTo>
                    <a:pt x="2041017" y="0"/>
                  </a:moveTo>
                  <a:lnTo>
                    <a:pt x="2041017" y="311962"/>
                  </a:lnTo>
                  <a:lnTo>
                    <a:pt x="2037633" y="358064"/>
                  </a:lnTo>
                  <a:lnTo>
                    <a:pt x="2027805" y="402066"/>
                  </a:lnTo>
                  <a:lnTo>
                    <a:pt x="2012016" y="443484"/>
                  </a:lnTo>
                  <a:lnTo>
                    <a:pt x="1990746" y="481837"/>
                  </a:lnTo>
                  <a:lnTo>
                    <a:pt x="1964480" y="516642"/>
                  </a:lnTo>
                  <a:lnTo>
                    <a:pt x="1933700" y="547416"/>
                  </a:lnTo>
                  <a:lnTo>
                    <a:pt x="1898888" y="573677"/>
                  </a:lnTo>
                  <a:lnTo>
                    <a:pt x="1860527" y="594942"/>
                  </a:lnTo>
                  <a:lnTo>
                    <a:pt x="1819100" y="610729"/>
                  </a:lnTo>
                  <a:lnTo>
                    <a:pt x="1775089" y="620555"/>
                  </a:lnTo>
                  <a:lnTo>
                    <a:pt x="1728977" y="623938"/>
                  </a:lnTo>
                  <a:lnTo>
                    <a:pt x="178307" y="623938"/>
                  </a:lnTo>
                  <a:lnTo>
                    <a:pt x="178307" y="713066"/>
                  </a:lnTo>
                  <a:lnTo>
                    <a:pt x="0" y="534797"/>
                  </a:lnTo>
                  <a:lnTo>
                    <a:pt x="178307" y="356527"/>
                  </a:lnTo>
                  <a:lnTo>
                    <a:pt x="178307" y="445668"/>
                  </a:lnTo>
                  <a:lnTo>
                    <a:pt x="1728977" y="445668"/>
                  </a:lnTo>
                  <a:lnTo>
                    <a:pt x="1771269" y="438851"/>
                  </a:lnTo>
                  <a:lnTo>
                    <a:pt x="1807982" y="419869"/>
                  </a:lnTo>
                  <a:lnTo>
                    <a:pt x="1836922" y="390925"/>
                  </a:lnTo>
                  <a:lnTo>
                    <a:pt x="1855896" y="354221"/>
                  </a:lnTo>
                  <a:lnTo>
                    <a:pt x="1862708" y="311962"/>
                  </a:lnTo>
                  <a:lnTo>
                    <a:pt x="1862708" y="0"/>
                  </a:lnTo>
                  <a:lnTo>
                    <a:pt x="2041017" y="0"/>
                  </a:lnTo>
                  <a:close/>
                </a:path>
              </a:pathLst>
            </a:custGeom>
            <a:ln w="12700">
              <a:solidFill>
                <a:srgbClr val="5A85A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5022596" y="4098290"/>
            <a:ext cx="5361305" cy="237172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826260" marR="489585">
              <a:lnSpc>
                <a:spcPts val="2480"/>
              </a:lnSpc>
              <a:spcBef>
                <a:spcPts val="515"/>
              </a:spcBef>
            </a:pPr>
            <a:r>
              <a:rPr sz="2400" b="1" dirty="0">
                <a:latin typeface="Arial" panose="020B0604020202020204"/>
                <a:cs typeface="Arial" panose="020B0604020202020204"/>
              </a:rPr>
              <a:t>Identifikasi</a:t>
            </a:r>
            <a:r>
              <a:rPr sz="24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spc="-10" dirty="0">
                <a:latin typeface="Arial" panose="020B0604020202020204"/>
                <a:cs typeface="Arial" panose="020B0604020202020204"/>
              </a:rPr>
              <a:t>senyawa/ compounds</a:t>
            </a:r>
            <a:endParaRPr sz="24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2400">
              <a:latin typeface="Arial" panose="020B0604020202020204"/>
              <a:cs typeface="Arial" panose="020B0604020202020204"/>
            </a:endParaRPr>
          </a:p>
          <a:p>
            <a:pPr marL="2190750">
              <a:lnSpc>
                <a:spcPct val="100000"/>
              </a:lnSpc>
            </a:pPr>
            <a:r>
              <a:rPr sz="2100" dirty="0">
                <a:latin typeface="Arial MT"/>
                <a:cs typeface="Arial MT"/>
              </a:rPr>
              <a:t>TLC,</a:t>
            </a:r>
            <a:r>
              <a:rPr sz="2100" spc="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HPLC,</a:t>
            </a:r>
            <a:r>
              <a:rPr sz="2100" spc="-10" dirty="0">
                <a:latin typeface="Arial MT"/>
                <a:cs typeface="Arial MT"/>
              </a:rPr>
              <a:t> </a:t>
            </a:r>
            <a:r>
              <a:rPr sz="2100" dirty="0">
                <a:latin typeface="Arial MT"/>
                <a:cs typeface="Arial MT"/>
              </a:rPr>
              <a:t>NMR, GC-</a:t>
            </a:r>
            <a:r>
              <a:rPr sz="2100" spc="-25" dirty="0">
                <a:latin typeface="Arial MT"/>
                <a:cs typeface="Arial MT"/>
              </a:rPr>
              <a:t>MS</a:t>
            </a:r>
            <a:endParaRPr sz="2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115"/>
              </a:spcBef>
            </a:pPr>
            <a:endParaRPr sz="2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latin typeface="Arial MT"/>
                <a:cs typeface="Arial MT"/>
              </a:rPr>
              <a:t>komparasi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37" name="object 3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23542" y="1877567"/>
            <a:ext cx="1710944" cy="1199261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313690" y="2873393"/>
            <a:ext cx="3792854" cy="1030605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5"/>
              </a:spcBef>
            </a:pPr>
            <a:r>
              <a:rPr sz="2000" dirty="0">
                <a:latin typeface="Arial MT"/>
                <a:cs typeface="Arial MT"/>
              </a:rPr>
              <a:t>Propolis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i="1" spc="-20" dirty="0">
                <a:latin typeface="Arial" panose="020B0604020202020204"/>
                <a:cs typeface="Arial" panose="020B0604020202020204"/>
              </a:rPr>
              <a:t>Tetragonula</a:t>
            </a:r>
            <a:r>
              <a:rPr sz="2000" i="1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2000" i="1" spc="-10" dirty="0">
                <a:latin typeface="Arial" panose="020B0604020202020204"/>
                <a:cs typeface="Arial" panose="020B0604020202020204"/>
              </a:rPr>
              <a:t>sapiens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214630">
              <a:lnSpc>
                <a:spcPct val="100000"/>
              </a:lnSpc>
              <a:spcBef>
                <a:spcPts val="1260"/>
              </a:spcBef>
            </a:pPr>
            <a:r>
              <a:rPr sz="2800" dirty="0">
                <a:latin typeface="Arial MT"/>
                <a:cs typeface="Arial MT"/>
              </a:rPr>
              <a:t>Sampel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resin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tanaman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39" name="object 3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00122" y="4035297"/>
            <a:ext cx="1917700" cy="2198370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0631" y="4035297"/>
            <a:ext cx="1917700" cy="219582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621018" y="3340188"/>
            <a:ext cx="4395001" cy="223391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653360" y="252475"/>
            <a:ext cx="8735060" cy="2662555"/>
            <a:chOff x="1653360" y="252475"/>
            <a:chExt cx="8735060" cy="26625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32059" y="358520"/>
              <a:ext cx="4355958" cy="24690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3360" y="252475"/>
              <a:ext cx="4347442" cy="26250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34332" y="505713"/>
              <a:ext cx="1238885" cy="2394585"/>
            </a:xfrm>
            <a:custGeom>
              <a:avLst/>
              <a:gdLst/>
              <a:ahLst/>
              <a:cxnLst/>
              <a:rect l="l" t="t" r="r" b="b"/>
              <a:pathLst>
                <a:path w="1238885" h="2394585">
                  <a:moveTo>
                    <a:pt x="0" y="2394457"/>
                  </a:moveTo>
                  <a:lnTo>
                    <a:pt x="1238453" y="2394457"/>
                  </a:lnTo>
                  <a:lnTo>
                    <a:pt x="1238453" y="0"/>
                  </a:lnTo>
                  <a:lnTo>
                    <a:pt x="0" y="0"/>
                  </a:lnTo>
                  <a:lnTo>
                    <a:pt x="0" y="2394457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954768" y="1986661"/>
              <a:ext cx="321945" cy="695960"/>
            </a:xfrm>
            <a:custGeom>
              <a:avLst/>
              <a:gdLst/>
              <a:ahLst/>
              <a:cxnLst/>
              <a:rect l="l" t="t" r="r" b="b"/>
              <a:pathLst>
                <a:path w="321945" h="695960">
                  <a:moveTo>
                    <a:pt x="0" y="347979"/>
                  </a:moveTo>
                  <a:lnTo>
                    <a:pt x="2586" y="285405"/>
                  </a:lnTo>
                  <a:lnTo>
                    <a:pt x="10045" y="226520"/>
                  </a:lnTo>
                  <a:lnTo>
                    <a:pt x="21923" y="172306"/>
                  </a:lnTo>
                  <a:lnTo>
                    <a:pt x="37768" y="123742"/>
                  </a:lnTo>
                  <a:lnTo>
                    <a:pt x="57128" y="81809"/>
                  </a:lnTo>
                  <a:lnTo>
                    <a:pt x="79549" y="47488"/>
                  </a:lnTo>
                  <a:lnTo>
                    <a:pt x="131765" y="5603"/>
                  </a:lnTo>
                  <a:lnTo>
                    <a:pt x="160654" y="0"/>
                  </a:lnTo>
                  <a:lnTo>
                    <a:pt x="189549" y="5603"/>
                  </a:lnTo>
                  <a:lnTo>
                    <a:pt x="241793" y="47488"/>
                  </a:lnTo>
                  <a:lnTo>
                    <a:pt x="264234" y="81809"/>
                  </a:lnTo>
                  <a:lnTo>
                    <a:pt x="283615" y="123742"/>
                  </a:lnTo>
                  <a:lnTo>
                    <a:pt x="299480" y="172306"/>
                  </a:lnTo>
                  <a:lnTo>
                    <a:pt x="311375" y="226520"/>
                  </a:lnTo>
                  <a:lnTo>
                    <a:pt x="318845" y="285405"/>
                  </a:lnTo>
                  <a:lnTo>
                    <a:pt x="321436" y="347979"/>
                  </a:lnTo>
                  <a:lnTo>
                    <a:pt x="318845" y="410516"/>
                  </a:lnTo>
                  <a:lnTo>
                    <a:pt x="311375" y="469372"/>
                  </a:lnTo>
                  <a:lnTo>
                    <a:pt x="299480" y="523564"/>
                  </a:lnTo>
                  <a:lnTo>
                    <a:pt x="283615" y="572112"/>
                  </a:lnTo>
                  <a:lnTo>
                    <a:pt x="264234" y="614034"/>
                  </a:lnTo>
                  <a:lnTo>
                    <a:pt x="241793" y="648349"/>
                  </a:lnTo>
                  <a:lnTo>
                    <a:pt x="189549" y="690229"/>
                  </a:lnTo>
                  <a:lnTo>
                    <a:pt x="160654" y="695833"/>
                  </a:lnTo>
                  <a:lnTo>
                    <a:pt x="131765" y="690229"/>
                  </a:lnTo>
                  <a:lnTo>
                    <a:pt x="79549" y="648349"/>
                  </a:lnTo>
                  <a:lnTo>
                    <a:pt x="57128" y="614034"/>
                  </a:lnTo>
                  <a:lnTo>
                    <a:pt x="37768" y="572112"/>
                  </a:lnTo>
                  <a:lnTo>
                    <a:pt x="21923" y="523564"/>
                  </a:lnTo>
                  <a:lnTo>
                    <a:pt x="10045" y="469372"/>
                  </a:lnTo>
                  <a:lnTo>
                    <a:pt x="2586" y="410516"/>
                  </a:lnTo>
                  <a:lnTo>
                    <a:pt x="0" y="347979"/>
                  </a:lnTo>
                  <a:close/>
                </a:path>
              </a:pathLst>
            </a:custGeom>
            <a:ln w="2857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772285" y="3005454"/>
            <a:ext cx="2883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 panose="020B0604020202020204"/>
                <a:cs typeface="Arial" panose="020B0604020202020204"/>
              </a:rPr>
              <a:t>a.</a:t>
            </a:r>
            <a:r>
              <a:rPr sz="18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EEP</a:t>
            </a:r>
            <a:r>
              <a:rPr sz="1800" b="1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P1</a:t>
            </a:r>
            <a:r>
              <a:rPr sz="18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(South</a:t>
            </a:r>
            <a:r>
              <a:rPr sz="18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Konawe)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26920" y="5657532"/>
            <a:ext cx="1969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 panose="020B0604020202020204"/>
                <a:cs typeface="Arial" panose="020B0604020202020204"/>
              </a:rPr>
              <a:t>c.</a:t>
            </a:r>
            <a:r>
              <a:rPr sz="18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i="1" dirty="0">
                <a:latin typeface="Arial" panose="020B0604020202020204"/>
                <a:cs typeface="Arial" panose="020B0604020202020204"/>
              </a:rPr>
              <a:t>Mangifera</a:t>
            </a:r>
            <a:r>
              <a:rPr sz="1800" b="1" i="1" spc="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i="1" spc="-10" dirty="0">
                <a:latin typeface="Arial" panose="020B0604020202020204"/>
                <a:cs typeface="Arial" panose="020B0604020202020204"/>
              </a:rPr>
              <a:t>resin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65518" y="2950273"/>
            <a:ext cx="21577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 panose="020B0604020202020204"/>
                <a:cs typeface="Arial" panose="020B0604020202020204"/>
              </a:rPr>
              <a:t>b. EEP</a:t>
            </a:r>
            <a:r>
              <a:rPr sz="18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dirty="0">
                <a:latin typeface="Arial" panose="020B0604020202020204"/>
                <a:cs typeface="Arial" panose="020B0604020202020204"/>
              </a:rPr>
              <a:t>P2 </a:t>
            </a:r>
            <a:r>
              <a:rPr sz="1800" b="1" spc="-10" dirty="0">
                <a:latin typeface="Arial" panose="020B0604020202020204"/>
                <a:cs typeface="Arial" panose="020B0604020202020204"/>
              </a:rPr>
              <a:t>(Kendari)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081521" y="3494392"/>
            <a:ext cx="4265930" cy="2038985"/>
            <a:chOff x="6081521" y="3494392"/>
            <a:chExt cx="4265930" cy="203898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81521" y="3494392"/>
              <a:ext cx="4265512" cy="203893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093451" y="4473066"/>
              <a:ext cx="186690" cy="695960"/>
            </a:xfrm>
            <a:custGeom>
              <a:avLst/>
              <a:gdLst/>
              <a:ahLst/>
              <a:cxnLst/>
              <a:rect l="l" t="t" r="r" b="b"/>
              <a:pathLst>
                <a:path w="186690" h="695960">
                  <a:moveTo>
                    <a:pt x="0" y="347979"/>
                  </a:moveTo>
                  <a:lnTo>
                    <a:pt x="1890" y="277859"/>
                  </a:lnTo>
                  <a:lnTo>
                    <a:pt x="7312" y="212544"/>
                  </a:lnTo>
                  <a:lnTo>
                    <a:pt x="15892" y="153435"/>
                  </a:lnTo>
                  <a:lnTo>
                    <a:pt x="27257" y="101933"/>
                  </a:lnTo>
                  <a:lnTo>
                    <a:pt x="41033" y="59438"/>
                  </a:lnTo>
                  <a:lnTo>
                    <a:pt x="74323" y="7071"/>
                  </a:lnTo>
                  <a:lnTo>
                    <a:pt x="93091" y="0"/>
                  </a:lnTo>
                  <a:lnTo>
                    <a:pt x="111858" y="7071"/>
                  </a:lnTo>
                  <a:lnTo>
                    <a:pt x="145148" y="59438"/>
                  </a:lnTo>
                  <a:lnTo>
                    <a:pt x="158924" y="101933"/>
                  </a:lnTo>
                  <a:lnTo>
                    <a:pt x="170289" y="153435"/>
                  </a:lnTo>
                  <a:lnTo>
                    <a:pt x="178869" y="212544"/>
                  </a:lnTo>
                  <a:lnTo>
                    <a:pt x="184291" y="277859"/>
                  </a:lnTo>
                  <a:lnTo>
                    <a:pt x="186181" y="347979"/>
                  </a:lnTo>
                  <a:lnTo>
                    <a:pt x="184291" y="418100"/>
                  </a:lnTo>
                  <a:lnTo>
                    <a:pt x="178869" y="483415"/>
                  </a:lnTo>
                  <a:lnTo>
                    <a:pt x="170289" y="542524"/>
                  </a:lnTo>
                  <a:lnTo>
                    <a:pt x="158924" y="594026"/>
                  </a:lnTo>
                  <a:lnTo>
                    <a:pt x="145148" y="636521"/>
                  </a:lnTo>
                  <a:lnTo>
                    <a:pt x="111858" y="688888"/>
                  </a:lnTo>
                  <a:lnTo>
                    <a:pt x="93091" y="695959"/>
                  </a:lnTo>
                  <a:lnTo>
                    <a:pt x="74323" y="688888"/>
                  </a:lnTo>
                  <a:lnTo>
                    <a:pt x="41033" y="636521"/>
                  </a:lnTo>
                  <a:lnTo>
                    <a:pt x="27257" y="594026"/>
                  </a:lnTo>
                  <a:lnTo>
                    <a:pt x="15892" y="542524"/>
                  </a:lnTo>
                  <a:lnTo>
                    <a:pt x="7312" y="483415"/>
                  </a:lnTo>
                  <a:lnTo>
                    <a:pt x="1890" y="418100"/>
                  </a:lnTo>
                  <a:lnTo>
                    <a:pt x="0" y="347979"/>
                  </a:lnTo>
                  <a:close/>
                </a:path>
              </a:pathLst>
            </a:custGeom>
            <a:ln w="2857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473571" y="5686742"/>
            <a:ext cx="3409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Arial" panose="020B0604020202020204"/>
                <a:cs typeface="Arial" panose="020B0604020202020204"/>
              </a:rPr>
              <a:t>d.</a:t>
            </a:r>
            <a:r>
              <a:rPr sz="1800" b="1" i="1" spc="-6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i="1" dirty="0">
                <a:latin typeface="Arial" panose="020B0604020202020204"/>
                <a:cs typeface="Arial" panose="020B0604020202020204"/>
              </a:rPr>
              <a:t>Anacardium</a:t>
            </a:r>
            <a:r>
              <a:rPr sz="1800" b="1" i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800" b="1" i="1" dirty="0">
                <a:latin typeface="Arial" panose="020B0604020202020204"/>
                <a:cs typeface="Arial" panose="020B0604020202020204"/>
              </a:rPr>
              <a:t>ocidentale</a:t>
            </a:r>
            <a:r>
              <a:rPr sz="1800" b="1" i="1" spc="-10" dirty="0">
                <a:latin typeface="Arial" panose="020B0604020202020204"/>
                <a:cs typeface="Arial" panose="020B0604020202020204"/>
              </a:rPr>
              <a:t> resin</a:t>
            </a:r>
            <a:endParaRPr sz="1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83588" y="6104572"/>
            <a:ext cx="9526270" cy="561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dirty="0">
                <a:latin typeface="Arial" panose="020B0604020202020204"/>
                <a:cs typeface="Arial" panose="020B0604020202020204"/>
              </a:rPr>
              <a:t>HPLC</a:t>
            </a:r>
            <a:r>
              <a:rPr sz="1900" b="1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1900" b="1" dirty="0">
                <a:latin typeface="Arial" panose="020B0604020202020204"/>
                <a:cs typeface="Arial" panose="020B0604020202020204"/>
              </a:rPr>
              <a:t>chromatograms</a:t>
            </a:r>
            <a:r>
              <a:rPr sz="19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900" b="1" dirty="0">
                <a:latin typeface="Arial" panose="020B0604020202020204"/>
                <a:cs typeface="Arial" panose="020B0604020202020204"/>
              </a:rPr>
              <a:t>of</a:t>
            </a:r>
            <a:r>
              <a:rPr sz="1900" b="1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1900" b="1" dirty="0">
                <a:latin typeface="Arial" panose="020B0604020202020204"/>
                <a:cs typeface="Arial" panose="020B0604020202020204"/>
              </a:rPr>
              <a:t>EEP</a:t>
            </a:r>
            <a:r>
              <a:rPr sz="1900" b="1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1900" b="1" dirty="0">
                <a:latin typeface="Arial" panose="020B0604020202020204"/>
                <a:cs typeface="Arial" panose="020B0604020202020204"/>
              </a:rPr>
              <a:t>P1</a:t>
            </a:r>
            <a:r>
              <a:rPr sz="19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1900" b="1" dirty="0">
                <a:latin typeface="Arial" panose="020B0604020202020204"/>
                <a:cs typeface="Arial" panose="020B0604020202020204"/>
              </a:rPr>
              <a:t>and</a:t>
            </a:r>
            <a:r>
              <a:rPr sz="19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900" b="1" dirty="0">
                <a:latin typeface="Arial" panose="020B0604020202020204"/>
                <a:cs typeface="Arial" panose="020B0604020202020204"/>
              </a:rPr>
              <a:t>P2.,</a:t>
            </a:r>
            <a:r>
              <a:rPr sz="19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1900" b="1" i="1" dirty="0">
                <a:latin typeface="Arial" panose="020B0604020202020204"/>
                <a:cs typeface="Arial" panose="020B0604020202020204"/>
              </a:rPr>
              <a:t>M.</a:t>
            </a:r>
            <a:r>
              <a:rPr sz="1900" b="1" i="1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1900" b="1" i="1" dirty="0">
                <a:latin typeface="Arial" panose="020B0604020202020204"/>
                <a:cs typeface="Arial" panose="020B0604020202020204"/>
              </a:rPr>
              <a:t>ind</a:t>
            </a:r>
            <a:r>
              <a:rPr sz="1900" b="1" dirty="0">
                <a:latin typeface="Arial" panose="020B0604020202020204"/>
                <a:cs typeface="Arial" panose="020B0604020202020204"/>
              </a:rPr>
              <a:t>ica</a:t>
            </a:r>
            <a:r>
              <a:rPr sz="19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900" b="1" dirty="0">
                <a:latin typeface="Arial" panose="020B0604020202020204"/>
                <a:cs typeface="Arial" panose="020B0604020202020204"/>
              </a:rPr>
              <a:t>resin</a:t>
            </a:r>
            <a:r>
              <a:rPr sz="19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1900" b="1" dirty="0">
                <a:latin typeface="Arial" panose="020B0604020202020204"/>
                <a:cs typeface="Arial" panose="020B0604020202020204"/>
              </a:rPr>
              <a:t>(c),</a:t>
            </a:r>
            <a:r>
              <a:rPr sz="19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1900" b="1" dirty="0">
                <a:latin typeface="Arial" panose="020B0604020202020204"/>
                <a:cs typeface="Arial" panose="020B0604020202020204"/>
              </a:rPr>
              <a:t>and</a:t>
            </a:r>
            <a:r>
              <a:rPr sz="19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900" b="1" i="1" dirty="0">
                <a:latin typeface="Arial" panose="020B0604020202020204"/>
                <a:cs typeface="Arial" panose="020B0604020202020204"/>
              </a:rPr>
              <a:t>A.</a:t>
            </a:r>
            <a:r>
              <a:rPr sz="1900" b="1" i="1" spc="-65" dirty="0">
                <a:latin typeface="Arial" panose="020B0604020202020204"/>
                <a:cs typeface="Arial" panose="020B0604020202020204"/>
              </a:rPr>
              <a:t> </a:t>
            </a:r>
            <a:r>
              <a:rPr sz="1900" b="1" i="1" dirty="0">
                <a:latin typeface="Arial" panose="020B0604020202020204"/>
                <a:cs typeface="Arial" panose="020B0604020202020204"/>
              </a:rPr>
              <a:t>occidentale</a:t>
            </a:r>
            <a:r>
              <a:rPr sz="1900" b="1" i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1900" b="1" spc="-25" dirty="0">
                <a:latin typeface="Arial" panose="020B0604020202020204"/>
                <a:cs typeface="Arial" panose="020B0604020202020204"/>
              </a:rPr>
              <a:t>(d)</a:t>
            </a:r>
            <a:endParaRPr sz="19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600" b="1" dirty="0">
                <a:latin typeface="Arial" panose="020B0604020202020204"/>
                <a:cs typeface="Arial" panose="020B0604020202020204"/>
              </a:rPr>
              <a:t>(Pujirahayu</a:t>
            </a:r>
            <a:r>
              <a:rPr sz="1600" b="1" spc="15" dirty="0"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latin typeface="Arial" panose="020B0604020202020204"/>
                <a:cs typeface="Arial" panose="020B0604020202020204"/>
              </a:rPr>
              <a:t>et</a:t>
            </a:r>
            <a:r>
              <a:rPr sz="16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latin typeface="Arial" panose="020B0604020202020204"/>
                <a:cs typeface="Arial" panose="020B0604020202020204"/>
              </a:rPr>
              <a:t>al,</a:t>
            </a:r>
            <a:r>
              <a:rPr sz="16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600" b="1" spc="-10" dirty="0">
                <a:latin typeface="Arial" panose="020B0604020202020204"/>
                <a:cs typeface="Arial" panose="020B0604020202020204"/>
              </a:rPr>
              <a:t>2019)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83429" y="643509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50" dirty="0">
                <a:solidFill>
                  <a:srgbClr val="FF0000"/>
                </a:solidFill>
                <a:latin typeface="Arial" panose="020B0604020202020204"/>
                <a:cs typeface="Arial" panose="020B0604020202020204"/>
              </a:rPr>
              <a:t>1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56303" y="3427095"/>
            <a:ext cx="1238250" cy="1991360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65"/>
              </a:spcBef>
            </a:pPr>
            <a:endParaRPr sz="1200">
              <a:latin typeface="Times New Roman" panose="02020603050405020304"/>
              <a:cs typeface="Times New Roman" panose="02020603050405020304"/>
            </a:endParaRPr>
          </a:p>
          <a:p>
            <a:pPr marL="740410">
              <a:lnSpc>
                <a:spcPts val="1330"/>
              </a:lnSpc>
            </a:pPr>
            <a:r>
              <a:rPr sz="1200" b="1" spc="-50" dirty="0">
                <a:solidFill>
                  <a:srgbClr val="AC4644"/>
                </a:solidFill>
                <a:latin typeface="Arial" panose="020B0604020202020204"/>
                <a:cs typeface="Arial" panose="020B0604020202020204"/>
              </a:rPr>
              <a:t>3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 marL="814705">
              <a:lnSpc>
                <a:spcPts val="1335"/>
              </a:lnSpc>
            </a:pPr>
            <a:r>
              <a:rPr sz="1200" b="1" spc="-50" dirty="0">
                <a:solidFill>
                  <a:srgbClr val="2C87E4"/>
                </a:solidFill>
                <a:latin typeface="Arial" panose="020B0604020202020204"/>
                <a:cs typeface="Arial" panose="020B0604020202020204"/>
              </a:rPr>
              <a:t>4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 marL="940435">
              <a:lnSpc>
                <a:spcPct val="100000"/>
              </a:lnSpc>
              <a:spcBef>
                <a:spcPts val="395"/>
              </a:spcBef>
            </a:pPr>
            <a:r>
              <a:rPr sz="1200" b="1" spc="-50" dirty="0">
                <a:latin typeface="Arial" panose="020B0604020202020204"/>
                <a:cs typeface="Arial" panose="020B0604020202020204"/>
              </a:rPr>
              <a:t>2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</a:pP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200">
              <a:latin typeface="Arial" panose="020B0604020202020204"/>
              <a:cs typeface="Arial" panose="020B0604020202020204"/>
            </a:endParaRPr>
          </a:p>
          <a:p>
            <a:pPr marL="262255">
              <a:lnSpc>
                <a:spcPct val="100000"/>
              </a:lnSpc>
            </a:pPr>
            <a:r>
              <a:rPr sz="1200" spc="-50" dirty="0">
                <a:solidFill>
                  <a:srgbClr val="FF0000"/>
                </a:solidFill>
                <a:latin typeface="Arial MT"/>
                <a:cs typeface="Arial MT"/>
              </a:rPr>
              <a:t>1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67629" y="2053590"/>
            <a:ext cx="2876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AFEF"/>
                </a:solidFill>
                <a:latin typeface="Arial MT"/>
                <a:cs typeface="Arial MT"/>
              </a:rPr>
              <a:t>4</a:t>
            </a:r>
            <a:r>
              <a:rPr sz="1200" spc="90" dirty="0">
                <a:solidFill>
                  <a:srgbClr val="00AFEF"/>
                </a:solidFill>
                <a:latin typeface="Arial MT"/>
                <a:cs typeface="Arial MT"/>
              </a:rPr>
              <a:t> </a:t>
            </a:r>
            <a:r>
              <a:rPr sz="1800" b="1" spc="-75" baseline="-14000" dirty="0">
                <a:latin typeface="Arial" panose="020B0604020202020204"/>
                <a:cs typeface="Arial" panose="020B0604020202020204"/>
              </a:rPr>
              <a:t>2</a:t>
            </a:r>
            <a:endParaRPr sz="1800" baseline="-14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47615" y="1914842"/>
            <a:ext cx="977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50" dirty="0">
                <a:solidFill>
                  <a:srgbClr val="AC4644"/>
                </a:solidFill>
                <a:latin typeface="Arial" panose="020B0604020202020204"/>
                <a:cs typeface="Arial" panose="020B0604020202020204"/>
              </a:rPr>
              <a:t>3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27491" y="615315"/>
            <a:ext cx="1238885" cy="2306955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777240">
              <a:lnSpc>
                <a:spcPct val="100000"/>
              </a:lnSpc>
              <a:spcBef>
                <a:spcPts val="180"/>
              </a:spcBef>
            </a:pPr>
            <a:r>
              <a:rPr sz="1200" b="1" spc="-50" dirty="0">
                <a:solidFill>
                  <a:srgbClr val="00AFEF"/>
                </a:solidFill>
                <a:latin typeface="Arial" panose="020B0604020202020204"/>
                <a:cs typeface="Arial" panose="020B0604020202020204"/>
              </a:rPr>
              <a:t>4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</a:pP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</a:pP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</a:pP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1365"/>
              </a:spcBef>
            </a:pPr>
            <a:endParaRPr sz="1200">
              <a:latin typeface="Arial" panose="020B0604020202020204"/>
              <a:cs typeface="Arial" panose="020B0604020202020204"/>
            </a:endParaRPr>
          </a:p>
          <a:p>
            <a:pPr marL="121285" algn="ctr">
              <a:lnSpc>
                <a:spcPct val="100000"/>
              </a:lnSpc>
            </a:pPr>
            <a:r>
              <a:rPr sz="1200" b="1" spc="-50" dirty="0">
                <a:solidFill>
                  <a:srgbClr val="00AF50"/>
                </a:solidFill>
                <a:latin typeface="Arial" panose="020B0604020202020204"/>
                <a:cs typeface="Arial" panose="020B0604020202020204"/>
              </a:rPr>
              <a:t>3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</a:pP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200">
              <a:latin typeface="Arial" panose="020B0604020202020204"/>
              <a:cs typeface="Arial" panose="020B0604020202020204"/>
            </a:endParaRPr>
          </a:p>
          <a:p>
            <a:pPr marR="33655" algn="r">
              <a:lnSpc>
                <a:spcPct val="100000"/>
              </a:lnSpc>
            </a:pPr>
            <a:r>
              <a:rPr sz="1200" b="1" dirty="0">
                <a:latin typeface="Arial" panose="020B0604020202020204"/>
                <a:cs typeface="Arial" panose="020B0604020202020204"/>
              </a:rPr>
              <a:t>5</a:t>
            </a:r>
            <a:r>
              <a:rPr sz="1200" b="1" spc="135" dirty="0">
                <a:latin typeface="Arial" panose="020B0604020202020204"/>
                <a:cs typeface="Arial" panose="020B0604020202020204"/>
              </a:rPr>
              <a:t>  </a:t>
            </a:r>
            <a:r>
              <a:rPr sz="1800" b="1" spc="-89" baseline="-39000" dirty="0">
                <a:solidFill>
                  <a:srgbClr val="D99593"/>
                </a:solidFill>
                <a:latin typeface="Arial" panose="020B0604020202020204"/>
                <a:cs typeface="Arial" panose="020B0604020202020204"/>
              </a:rPr>
              <a:t>2</a:t>
            </a:r>
            <a:endParaRPr sz="1800" baseline="-39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232133" y="6491922"/>
            <a:ext cx="2730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Arial MT"/>
                <a:cs typeface="Arial MT"/>
              </a:rPr>
              <a:t>.13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2569" y="5478145"/>
            <a:ext cx="9993630" cy="1036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01395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Structure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cycloartane-</a:t>
            </a:r>
            <a:r>
              <a:rPr sz="2000" dirty="0">
                <a:latin typeface="Arial MT"/>
                <a:cs typeface="Arial MT"/>
              </a:rPr>
              <a:t>type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triterpenes</a:t>
            </a:r>
            <a:r>
              <a:rPr sz="2000" spc="-9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isolated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from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i="1" spc="-75" dirty="0">
                <a:latin typeface="Arial" panose="020B0604020202020204"/>
                <a:cs typeface="Arial" panose="020B0604020202020204"/>
              </a:rPr>
              <a:t>T.</a:t>
            </a:r>
            <a:r>
              <a:rPr sz="2000" i="1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000" i="1" dirty="0">
                <a:latin typeface="Arial" panose="020B0604020202020204"/>
                <a:cs typeface="Arial" panose="020B0604020202020204"/>
              </a:rPr>
              <a:t>sapiens</a:t>
            </a:r>
            <a:r>
              <a:rPr sz="2000" i="1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 MT"/>
                <a:cs typeface="Arial MT"/>
              </a:rPr>
              <a:t>bee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propolis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in </a:t>
            </a:r>
            <a:r>
              <a:rPr sz="2000" dirty="0">
                <a:latin typeface="Arial MT"/>
                <a:cs typeface="Arial MT"/>
              </a:rPr>
              <a:t>Southeast</a:t>
            </a:r>
            <a:r>
              <a:rPr sz="2000" spc="-9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Sulawesi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(Pujirahayu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et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al,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2019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a)</a:t>
            </a:r>
            <a:endParaRPr sz="18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1480"/>
              </a:spcBef>
            </a:pPr>
            <a:r>
              <a:rPr sz="1400" spc="-25" dirty="0">
                <a:latin typeface="Arial MT"/>
                <a:cs typeface="Arial MT"/>
              </a:rPr>
              <a:t>14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67479" y="576722"/>
            <a:ext cx="8205470" cy="4630420"/>
            <a:chOff x="2067479" y="576722"/>
            <a:chExt cx="8205470" cy="463042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067479" y="576722"/>
              <a:ext cx="8205240" cy="462996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38425" y="1447800"/>
              <a:ext cx="5908040" cy="2975610"/>
            </a:xfrm>
            <a:custGeom>
              <a:avLst/>
              <a:gdLst/>
              <a:ahLst/>
              <a:cxnLst/>
              <a:rect l="l" t="t" r="r" b="b"/>
              <a:pathLst>
                <a:path w="5908040" h="2975610">
                  <a:moveTo>
                    <a:pt x="0" y="276225"/>
                  </a:moveTo>
                  <a:lnTo>
                    <a:pt x="4451" y="226580"/>
                  </a:lnTo>
                  <a:lnTo>
                    <a:pt x="17284" y="179852"/>
                  </a:lnTo>
                  <a:lnTo>
                    <a:pt x="37719" y="136821"/>
                  </a:lnTo>
                  <a:lnTo>
                    <a:pt x="64973" y="98268"/>
                  </a:lnTo>
                  <a:lnTo>
                    <a:pt x="98268" y="64973"/>
                  </a:lnTo>
                  <a:lnTo>
                    <a:pt x="136821" y="37719"/>
                  </a:lnTo>
                  <a:lnTo>
                    <a:pt x="179852" y="17284"/>
                  </a:lnTo>
                  <a:lnTo>
                    <a:pt x="226580" y="4451"/>
                  </a:lnTo>
                  <a:lnTo>
                    <a:pt x="276225" y="0"/>
                  </a:lnTo>
                  <a:lnTo>
                    <a:pt x="325869" y="4451"/>
                  </a:lnTo>
                  <a:lnTo>
                    <a:pt x="372597" y="17284"/>
                  </a:lnTo>
                  <a:lnTo>
                    <a:pt x="415628" y="37718"/>
                  </a:lnTo>
                  <a:lnTo>
                    <a:pt x="454181" y="64973"/>
                  </a:lnTo>
                  <a:lnTo>
                    <a:pt x="487476" y="98268"/>
                  </a:lnTo>
                  <a:lnTo>
                    <a:pt x="514731" y="136821"/>
                  </a:lnTo>
                  <a:lnTo>
                    <a:pt x="535165" y="179852"/>
                  </a:lnTo>
                  <a:lnTo>
                    <a:pt x="547998" y="226580"/>
                  </a:lnTo>
                  <a:lnTo>
                    <a:pt x="552450" y="276225"/>
                  </a:lnTo>
                  <a:lnTo>
                    <a:pt x="547998" y="325869"/>
                  </a:lnTo>
                  <a:lnTo>
                    <a:pt x="535165" y="372597"/>
                  </a:lnTo>
                  <a:lnTo>
                    <a:pt x="514730" y="415628"/>
                  </a:lnTo>
                  <a:lnTo>
                    <a:pt x="487476" y="454181"/>
                  </a:lnTo>
                  <a:lnTo>
                    <a:pt x="454181" y="487476"/>
                  </a:lnTo>
                  <a:lnTo>
                    <a:pt x="415628" y="514730"/>
                  </a:lnTo>
                  <a:lnTo>
                    <a:pt x="372597" y="535165"/>
                  </a:lnTo>
                  <a:lnTo>
                    <a:pt x="325869" y="547998"/>
                  </a:lnTo>
                  <a:lnTo>
                    <a:pt x="276225" y="552450"/>
                  </a:lnTo>
                  <a:lnTo>
                    <a:pt x="226580" y="547998"/>
                  </a:lnTo>
                  <a:lnTo>
                    <a:pt x="179852" y="535165"/>
                  </a:lnTo>
                  <a:lnTo>
                    <a:pt x="136821" y="514731"/>
                  </a:lnTo>
                  <a:lnTo>
                    <a:pt x="98268" y="487476"/>
                  </a:lnTo>
                  <a:lnTo>
                    <a:pt x="64973" y="454181"/>
                  </a:lnTo>
                  <a:lnTo>
                    <a:pt x="37718" y="415628"/>
                  </a:lnTo>
                  <a:lnTo>
                    <a:pt x="17284" y="372597"/>
                  </a:lnTo>
                  <a:lnTo>
                    <a:pt x="4451" y="325869"/>
                  </a:lnTo>
                  <a:lnTo>
                    <a:pt x="0" y="276225"/>
                  </a:lnTo>
                  <a:close/>
                </a:path>
                <a:path w="5908040" h="2975610">
                  <a:moveTo>
                    <a:pt x="2885059" y="276225"/>
                  </a:moveTo>
                  <a:lnTo>
                    <a:pt x="2889510" y="226580"/>
                  </a:lnTo>
                  <a:lnTo>
                    <a:pt x="2902343" y="179852"/>
                  </a:lnTo>
                  <a:lnTo>
                    <a:pt x="2922778" y="136821"/>
                  </a:lnTo>
                  <a:lnTo>
                    <a:pt x="2950032" y="98268"/>
                  </a:lnTo>
                  <a:lnTo>
                    <a:pt x="2983327" y="64973"/>
                  </a:lnTo>
                  <a:lnTo>
                    <a:pt x="3021880" y="37719"/>
                  </a:lnTo>
                  <a:lnTo>
                    <a:pt x="3064911" y="17284"/>
                  </a:lnTo>
                  <a:lnTo>
                    <a:pt x="3111639" y="4451"/>
                  </a:lnTo>
                  <a:lnTo>
                    <a:pt x="3161284" y="0"/>
                  </a:lnTo>
                  <a:lnTo>
                    <a:pt x="3210928" y="4451"/>
                  </a:lnTo>
                  <a:lnTo>
                    <a:pt x="3257656" y="17284"/>
                  </a:lnTo>
                  <a:lnTo>
                    <a:pt x="3300687" y="37718"/>
                  </a:lnTo>
                  <a:lnTo>
                    <a:pt x="3339240" y="64973"/>
                  </a:lnTo>
                  <a:lnTo>
                    <a:pt x="3372535" y="98268"/>
                  </a:lnTo>
                  <a:lnTo>
                    <a:pt x="3399790" y="136821"/>
                  </a:lnTo>
                  <a:lnTo>
                    <a:pt x="3420224" y="179852"/>
                  </a:lnTo>
                  <a:lnTo>
                    <a:pt x="3433057" y="226580"/>
                  </a:lnTo>
                  <a:lnTo>
                    <a:pt x="3437509" y="276225"/>
                  </a:lnTo>
                  <a:lnTo>
                    <a:pt x="3433057" y="325869"/>
                  </a:lnTo>
                  <a:lnTo>
                    <a:pt x="3420224" y="372597"/>
                  </a:lnTo>
                  <a:lnTo>
                    <a:pt x="3399790" y="415628"/>
                  </a:lnTo>
                  <a:lnTo>
                    <a:pt x="3372535" y="454181"/>
                  </a:lnTo>
                  <a:lnTo>
                    <a:pt x="3339240" y="487476"/>
                  </a:lnTo>
                  <a:lnTo>
                    <a:pt x="3300687" y="514730"/>
                  </a:lnTo>
                  <a:lnTo>
                    <a:pt x="3257656" y="535165"/>
                  </a:lnTo>
                  <a:lnTo>
                    <a:pt x="3210928" y="547998"/>
                  </a:lnTo>
                  <a:lnTo>
                    <a:pt x="3161284" y="552450"/>
                  </a:lnTo>
                  <a:lnTo>
                    <a:pt x="3111639" y="547998"/>
                  </a:lnTo>
                  <a:lnTo>
                    <a:pt x="3064911" y="535165"/>
                  </a:lnTo>
                  <a:lnTo>
                    <a:pt x="3021880" y="514731"/>
                  </a:lnTo>
                  <a:lnTo>
                    <a:pt x="2983327" y="487476"/>
                  </a:lnTo>
                  <a:lnTo>
                    <a:pt x="2950032" y="454181"/>
                  </a:lnTo>
                  <a:lnTo>
                    <a:pt x="2922778" y="415628"/>
                  </a:lnTo>
                  <a:lnTo>
                    <a:pt x="2902343" y="372597"/>
                  </a:lnTo>
                  <a:lnTo>
                    <a:pt x="2889510" y="325869"/>
                  </a:lnTo>
                  <a:lnTo>
                    <a:pt x="2885059" y="276225"/>
                  </a:lnTo>
                  <a:close/>
                </a:path>
                <a:path w="5908040" h="2975610">
                  <a:moveTo>
                    <a:pt x="5355082" y="414527"/>
                  </a:moveTo>
                  <a:lnTo>
                    <a:pt x="5359529" y="364883"/>
                  </a:lnTo>
                  <a:lnTo>
                    <a:pt x="5372351" y="318155"/>
                  </a:lnTo>
                  <a:lnTo>
                    <a:pt x="5392772" y="275124"/>
                  </a:lnTo>
                  <a:lnTo>
                    <a:pt x="5420014" y="236571"/>
                  </a:lnTo>
                  <a:lnTo>
                    <a:pt x="5453297" y="203276"/>
                  </a:lnTo>
                  <a:lnTo>
                    <a:pt x="5491846" y="176022"/>
                  </a:lnTo>
                  <a:lnTo>
                    <a:pt x="5534883" y="155587"/>
                  </a:lnTo>
                  <a:lnTo>
                    <a:pt x="5581629" y="142754"/>
                  </a:lnTo>
                  <a:lnTo>
                    <a:pt x="5631307" y="138302"/>
                  </a:lnTo>
                  <a:lnTo>
                    <a:pt x="5680951" y="142754"/>
                  </a:lnTo>
                  <a:lnTo>
                    <a:pt x="5727679" y="155587"/>
                  </a:lnTo>
                  <a:lnTo>
                    <a:pt x="5770710" y="176021"/>
                  </a:lnTo>
                  <a:lnTo>
                    <a:pt x="5809263" y="203276"/>
                  </a:lnTo>
                  <a:lnTo>
                    <a:pt x="5842558" y="236571"/>
                  </a:lnTo>
                  <a:lnTo>
                    <a:pt x="5869812" y="275124"/>
                  </a:lnTo>
                  <a:lnTo>
                    <a:pt x="5890247" y="318155"/>
                  </a:lnTo>
                  <a:lnTo>
                    <a:pt x="5903080" y="364883"/>
                  </a:lnTo>
                  <a:lnTo>
                    <a:pt x="5907532" y="414527"/>
                  </a:lnTo>
                  <a:lnTo>
                    <a:pt x="5903080" y="464172"/>
                  </a:lnTo>
                  <a:lnTo>
                    <a:pt x="5890247" y="510900"/>
                  </a:lnTo>
                  <a:lnTo>
                    <a:pt x="5869812" y="553931"/>
                  </a:lnTo>
                  <a:lnTo>
                    <a:pt x="5842558" y="592484"/>
                  </a:lnTo>
                  <a:lnTo>
                    <a:pt x="5809263" y="625779"/>
                  </a:lnTo>
                  <a:lnTo>
                    <a:pt x="5770710" y="653033"/>
                  </a:lnTo>
                  <a:lnTo>
                    <a:pt x="5727679" y="673468"/>
                  </a:lnTo>
                  <a:lnTo>
                    <a:pt x="5680951" y="686301"/>
                  </a:lnTo>
                  <a:lnTo>
                    <a:pt x="5631307" y="690752"/>
                  </a:lnTo>
                  <a:lnTo>
                    <a:pt x="5581629" y="686301"/>
                  </a:lnTo>
                  <a:lnTo>
                    <a:pt x="5534883" y="673468"/>
                  </a:lnTo>
                  <a:lnTo>
                    <a:pt x="5491846" y="653034"/>
                  </a:lnTo>
                  <a:lnTo>
                    <a:pt x="5453297" y="625779"/>
                  </a:lnTo>
                  <a:lnTo>
                    <a:pt x="5420014" y="592484"/>
                  </a:lnTo>
                  <a:lnTo>
                    <a:pt x="5392772" y="553931"/>
                  </a:lnTo>
                  <a:lnTo>
                    <a:pt x="5372351" y="510900"/>
                  </a:lnTo>
                  <a:lnTo>
                    <a:pt x="5359529" y="464172"/>
                  </a:lnTo>
                  <a:lnTo>
                    <a:pt x="5355082" y="414527"/>
                  </a:lnTo>
                  <a:close/>
                </a:path>
                <a:path w="5908040" h="2975610">
                  <a:moveTo>
                    <a:pt x="719963" y="2698877"/>
                  </a:moveTo>
                  <a:lnTo>
                    <a:pt x="724414" y="2649232"/>
                  </a:lnTo>
                  <a:lnTo>
                    <a:pt x="737247" y="2602504"/>
                  </a:lnTo>
                  <a:lnTo>
                    <a:pt x="757681" y="2559473"/>
                  </a:lnTo>
                  <a:lnTo>
                    <a:pt x="784936" y="2520920"/>
                  </a:lnTo>
                  <a:lnTo>
                    <a:pt x="818231" y="2487625"/>
                  </a:lnTo>
                  <a:lnTo>
                    <a:pt x="856784" y="2460371"/>
                  </a:lnTo>
                  <a:lnTo>
                    <a:pt x="899815" y="2439936"/>
                  </a:lnTo>
                  <a:lnTo>
                    <a:pt x="946543" y="2427103"/>
                  </a:lnTo>
                  <a:lnTo>
                    <a:pt x="996188" y="2422652"/>
                  </a:lnTo>
                  <a:lnTo>
                    <a:pt x="1045832" y="2427103"/>
                  </a:lnTo>
                  <a:lnTo>
                    <a:pt x="1092560" y="2439936"/>
                  </a:lnTo>
                  <a:lnTo>
                    <a:pt x="1135591" y="2460371"/>
                  </a:lnTo>
                  <a:lnTo>
                    <a:pt x="1174144" y="2487625"/>
                  </a:lnTo>
                  <a:lnTo>
                    <a:pt x="1207439" y="2520920"/>
                  </a:lnTo>
                  <a:lnTo>
                    <a:pt x="1234693" y="2559473"/>
                  </a:lnTo>
                  <a:lnTo>
                    <a:pt x="1255128" y="2602504"/>
                  </a:lnTo>
                  <a:lnTo>
                    <a:pt x="1267961" y="2649232"/>
                  </a:lnTo>
                  <a:lnTo>
                    <a:pt x="1272413" y="2698877"/>
                  </a:lnTo>
                  <a:lnTo>
                    <a:pt x="1267961" y="2748521"/>
                  </a:lnTo>
                  <a:lnTo>
                    <a:pt x="1255128" y="2795249"/>
                  </a:lnTo>
                  <a:lnTo>
                    <a:pt x="1234694" y="2838280"/>
                  </a:lnTo>
                  <a:lnTo>
                    <a:pt x="1207439" y="2876833"/>
                  </a:lnTo>
                  <a:lnTo>
                    <a:pt x="1174144" y="2910128"/>
                  </a:lnTo>
                  <a:lnTo>
                    <a:pt x="1135591" y="2937382"/>
                  </a:lnTo>
                  <a:lnTo>
                    <a:pt x="1092560" y="2957817"/>
                  </a:lnTo>
                  <a:lnTo>
                    <a:pt x="1045832" y="2970650"/>
                  </a:lnTo>
                  <a:lnTo>
                    <a:pt x="996188" y="2975102"/>
                  </a:lnTo>
                  <a:lnTo>
                    <a:pt x="946543" y="2970650"/>
                  </a:lnTo>
                  <a:lnTo>
                    <a:pt x="899815" y="2957817"/>
                  </a:lnTo>
                  <a:lnTo>
                    <a:pt x="856784" y="2937382"/>
                  </a:lnTo>
                  <a:lnTo>
                    <a:pt x="818231" y="2910128"/>
                  </a:lnTo>
                  <a:lnTo>
                    <a:pt x="784936" y="2876833"/>
                  </a:lnTo>
                  <a:lnTo>
                    <a:pt x="757682" y="2838280"/>
                  </a:lnTo>
                  <a:lnTo>
                    <a:pt x="737247" y="2795249"/>
                  </a:lnTo>
                  <a:lnTo>
                    <a:pt x="724414" y="2748521"/>
                  </a:lnTo>
                  <a:lnTo>
                    <a:pt x="719963" y="2698877"/>
                  </a:lnTo>
                  <a:close/>
                </a:path>
                <a:path w="5908040" h="2975610">
                  <a:moveTo>
                    <a:pt x="3825748" y="2698877"/>
                  </a:moveTo>
                  <a:lnTo>
                    <a:pt x="3830199" y="2649232"/>
                  </a:lnTo>
                  <a:lnTo>
                    <a:pt x="3843032" y="2602504"/>
                  </a:lnTo>
                  <a:lnTo>
                    <a:pt x="3863466" y="2559473"/>
                  </a:lnTo>
                  <a:lnTo>
                    <a:pt x="3890721" y="2520920"/>
                  </a:lnTo>
                  <a:lnTo>
                    <a:pt x="3924016" y="2487625"/>
                  </a:lnTo>
                  <a:lnTo>
                    <a:pt x="3962569" y="2460371"/>
                  </a:lnTo>
                  <a:lnTo>
                    <a:pt x="4005600" y="2439936"/>
                  </a:lnTo>
                  <a:lnTo>
                    <a:pt x="4052328" y="2427103"/>
                  </a:lnTo>
                  <a:lnTo>
                    <a:pt x="4101973" y="2422652"/>
                  </a:lnTo>
                  <a:lnTo>
                    <a:pt x="4151617" y="2427103"/>
                  </a:lnTo>
                  <a:lnTo>
                    <a:pt x="4198345" y="2439936"/>
                  </a:lnTo>
                  <a:lnTo>
                    <a:pt x="4241376" y="2460371"/>
                  </a:lnTo>
                  <a:lnTo>
                    <a:pt x="4279929" y="2487625"/>
                  </a:lnTo>
                  <a:lnTo>
                    <a:pt x="4313224" y="2520920"/>
                  </a:lnTo>
                  <a:lnTo>
                    <a:pt x="4340479" y="2559473"/>
                  </a:lnTo>
                  <a:lnTo>
                    <a:pt x="4360913" y="2602504"/>
                  </a:lnTo>
                  <a:lnTo>
                    <a:pt x="4373746" y="2649232"/>
                  </a:lnTo>
                  <a:lnTo>
                    <a:pt x="4378198" y="2698877"/>
                  </a:lnTo>
                  <a:lnTo>
                    <a:pt x="4373746" y="2748521"/>
                  </a:lnTo>
                  <a:lnTo>
                    <a:pt x="4360913" y="2795249"/>
                  </a:lnTo>
                  <a:lnTo>
                    <a:pt x="4340479" y="2838280"/>
                  </a:lnTo>
                  <a:lnTo>
                    <a:pt x="4313224" y="2876833"/>
                  </a:lnTo>
                  <a:lnTo>
                    <a:pt x="4279929" y="2910128"/>
                  </a:lnTo>
                  <a:lnTo>
                    <a:pt x="4241376" y="2937382"/>
                  </a:lnTo>
                  <a:lnTo>
                    <a:pt x="4198345" y="2957817"/>
                  </a:lnTo>
                  <a:lnTo>
                    <a:pt x="4151617" y="2970650"/>
                  </a:lnTo>
                  <a:lnTo>
                    <a:pt x="4101973" y="2975102"/>
                  </a:lnTo>
                  <a:lnTo>
                    <a:pt x="4052328" y="2970650"/>
                  </a:lnTo>
                  <a:lnTo>
                    <a:pt x="4005600" y="2957817"/>
                  </a:lnTo>
                  <a:lnTo>
                    <a:pt x="3962569" y="2937382"/>
                  </a:lnTo>
                  <a:lnTo>
                    <a:pt x="3924016" y="2910128"/>
                  </a:lnTo>
                  <a:lnTo>
                    <a:pt x="3890721" y="2876833"/>
                  </a:lnTo>
                  <a:lnTo>
                    <a:pt x="3863466" y="2838280"/>
                  </a:lnTo>
                  <a:lnTo>
                    <a:pt x="3843032" y="2795249"/>
                  </a:lnTo>
                  <a:lnTo>
                    <a:pt x="3830199" y="2748521"/>
                  </a:lnTo>
                  <a:lnTo>
                    <a:pt x="3825748" y="2698877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4397" y="1075690"/>
            <a:ext cx="103898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latin typeface="Arial" panose="020B0604020202020204"/>
                <a:cs typeface="Arial" panose="020B0604020202020204"/>
              </a:rPr>
              <a:t>Table</a:t>
            </a:r>
            <a:r>
              <a:rPr sz="24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4.</a:t>
            </a:r>
            <a:r>
              <a:rPr sz="2400" b="1" spc="-7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DPPH</a:t>
            </a:r>
            <a:r>
              <a:rPr sz="2400" b="1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free</a:t>
            </a:r>
            <a:r>
              <a:rPr sz="2400" b="1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radical</a:t>
            </a:r>
            <a:r>
              <a:rPr sz="2400" b="1" spc="-7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scavenging</a:t>
            </a:r>
            <a:r>
              <a:rPr sz="24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activity</a:t>
            </a:r>
            <a:r>
              <a:rPr sz="24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propolis</a:t>
            </a:r>
            <a:r>
              <a:rPr sz="24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lebah</a:t>
            </a:r>
            <a:r>
              <a:rPr sz="2400" b="1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i="1" spc="-45" dirty="0">
                <a:latin typeface="Arial" panose="020B0604020202020204"/>
                <a:cs typeface="Arial" panose="020B0604020202020204"/>
              </a:rPr>
              <a:t>T.</a:t>
            </a:r>
            <a:r>
              <a:rPr sz="2400" b="1" i="1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i="1" spc="-10" dirty="0">
                <a:latin typeface="Arial" panose="020B0604020202020204"/>
                <a:cs typeface="Arial" panose="020B0604020202020204"/>
              </a:rPr>
              <a:t>sapiens</a:t>
            </a:r>
            <a:endParaRPr sz="2400">
              <a:latin typeface="Arial" panose="020B0604020202020204"/>
              <a:cs typeface="Arial" panose="020B0604020202020204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34276" y="1891283"/>
          <a:ext cx="11353165" cy="4513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28035"/>
                <a:gridCol w="1809750"/>
                <a:gridCol w="2506980"/>
                <a:gridCol w="2487295"/>
                <a:gridCol w="1085215"/>
              </a:tblGrid>
              <a:tr h="607060">
                <a:tc>
                  <a:txBody>
                    <a:bodyPr/>
                    <a:lstStyle/>
                    <a:p>
                      <a:pPr marL="68580">
                        <a:lnSpc>
                          <a:spcPts val="2855"/>
                        </a:lnSpc>
                      </a:pPr>
                      <a:r>
                        <a:rPr sz="2400" b="1" spc="-10" dirty="0">
                          <a:latin typeface="Arial" panose="020B0604020202020204"/>
                          <a:cs typeface="Arial" panose="020B0604020202020204"/>
                        </a:rPr>
                        <a:t>Fractions/Compounds</a:t>
                      </a:r>
                      <a:endParaRPr sz="2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C0D6F5"/>
                      </a:solidFill>
                      <a:prstDash val="solid"/>
                    </a:lnL>
                    <a:solidFill>
                      <a:srgbClr val="C0D6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93700" algn="ctr">
                        <a:lnSpc>
                          <a:spcPts val="2855"/>
                        </a:lnSpc>
                      </a:pPr>
                      <a:r>
                        <a:rPr sz="2400" b="1" dirty="0">
                          <a:latin typeface="Arial" panose="020B0604020202020204"/>
                          <a:cs typeface="Arial" panose="020B0604020202020204"/>
                        </a:rPr>
                        <a:t>IC</a:t>
                      </a:r>
                      <a:r>
                        <a:rPr sz="2400" b="1" spc="-1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b="1" baseline="-21000" dirty="0">
                          <a:latin typeface="Arial" panose="020B0604020202020204"/>
                          <a:cs typeface="Arial" panose="020B0604020202020204"/>
                        </a:rPr>
                        <a:t>50</a:t>
                      </a:r>
                      <a:r>
                        <a:rPr sz="2400" b="1" spc="337" baseline="-2100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b="1" spc="-10" dirty="0">
                          <a:latin typeface="Arial" panose="020B0604020202020204"/>
                          <a:cs typeface="Arial" panose="020B0604020202020204"/>
                        </a:rPr>
                        <a:t>(µg/mL)</a:t>
                      </a:r>
                      <a:endParaRPr sz="2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solidFill>
                      <a:srgbClr val="C0D6F5"/>
                    </a:solidFill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560705" algn="ctr">
                        <a:lnSpc>
                          <a:spcPts val="2855"/>
                        </a:lnSpc>
                      </a:pPr>
                      <a:r>
                        <a:rPr sz="2400" b="1" dirty="0">
                          <a:latin typeface="Calibri" panose="020F0502020204030204"/>
                          <a:cs typeface="Calibri" panose="020F0502020204030204"/>
                        </a:rPr>
                        <a:t>IC</a:t>
                      </a:r>
                      <a:r>
                        <a:rPr sz="2400" b="1" baseline="-21000" dirty="0">
                          <a:latin typeface="Arial" panose="020B0604020202020204"/>
                          <a:cs typeface="Arial" panose="020B0604020202020204"/>
                        </a:rPr>
                        <a:t>50</a:t>
                      </a:r>
                      <a:r>
                        <a:rPr sz="2400" b="1" spc="89" baseline="-2100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b="1" spc="-20" dirty="0">
                          <a:latin typeface="Calibri" panose="020F0502020204030204"/>
                          <a:cs typeface="Calibri" panose="020F0502020204030204"/>
                        </a:rPr>
                        <a:t>(µM)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>
                    <a:solidFill>
                      <a:srgbClr val="C0D6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12700">
                      <a:solidFill>
                        <a:srgbClr val="C0D6F5"/>
                      </a:solidFill>
                      <a:prstDash val="solid"/>
                    </a:lnR>
                    <a:solidFill>
                      <a:srgbClr val="C0D6F5"/>
                    </a:solidFill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marL="68580">
                        <a:lnSpc>
                          <a:spcPts val="3220"/>
                        </a:lnSpc>
                      </a:pP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Fr.</a:t>
                      </a:r>
                      <a:r>
                        <a:rPr sz="28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2.</a:t>
                      </a:r>
                      <a:r>
                        <a:rPr sz="28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3.</a:t>
                      </a:r>
                      <a:r>
                        <a:rPr sz="28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sz="28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Ether</a:t>
                      </a:r>
                      <a:r>
                        <a:rPr sz="28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28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spc="-25" dirty="0">
                          <a:latin typeface="Times New Roman" panose="02020603050405020304"/>
                          <a:cs typeface="Times New Roman" panose="02020603050405020304"/>
                        </a:rPr>
                        <a:t>P2</a:t>
                      </a:r>
                      <a:endParaRPr sz="2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C0D6F5"/>
                      </a:solidFill>
                      <a:prstDash val="solid"/>
                    </a:lnL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marR="588010" algn="r">
                        <a:lnSpc>
                          <a:spcPts val="3220"/>
                        </a:lnSpc>
                      </a:pPr>
                      <a:r>
                        <a:rPr sz="2800" b="1" spc="-10" dirty="0">
                          <a:latin typeface="Arial" panose="020B0604020202020204"/>
                          <a:cs typeface="Arial" panose="020B0604020202020204"/>
                        </a:rPr>
                        <a:t>6.35±0.89</a:t>
                      </a:r>
                      <a:endParaRPr sz="2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12700">
                      <a:solidFill>
                        <a:srgbClr val="C0D6F5"/>
                      </a:solidFill>
                      <a:prstDash val="solid"/>
                    </a:lnR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</a:tr>
              <a:tr h="490855">
                <a:tc>
                  <a:txBody>
                    <a:bodyPr/>
                    <a:lstStyle/>
                    <a:p>
                      <a:pPr marL="68580">
                        <a:lnSpc>
                          <a:spcPts val="3270"/>
                        </a:lnSpc>
                      </a:pPr>
                      <a:r>
                        <a:rPr sz="2800" spc="-10" dirty="0">
                          <a:latin typeface="Times New Roman" panose="02020603050405020304"/>
                          <a:cs typeface="Times New Roman" panose="02020603050405020304"/>
                        </a:rPr>
                        <a:t>Fr.</a:t>
                      </a:r>
                      <a:r>
                        <a:rPr sz="28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3.</a:t>
                      </a:r>
                      <a:r>
                        <a:rPr sz="28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4</a:t>
                      </a:r>
                      <a:r>
                        <a:rPr sz="28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P2</a:t>
                      </a:r>
                      <a:r>
                        <a:rPr sz="2800" spc="-4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Ether</a:t>
                      </a:r>
                      <a:r>
                        <a:rPr sz="28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28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spc="-25" dirty="0">
                          <a:latin typeface="Times New Roman" panose="02020603050405020304"/>
                          <a:cs typeface="Times New Roman" panose="02020603050405020304"/>
                        </a:rPr>
                        <a:t>P2</a:t>
                      </a:r>
                      <a:endParaRPr sz="2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C0D6F5"/>
                      </a:solidFill>
                      <a:prstDash val="solid"/>
                    </a:lnL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6740" algn="r">
                        <a:lnSpc>
                          <a:spcPts val="3270"/>
                        </a:lnSpc>
                      </a:pPr>
                      <a:r>
                        <a:rPr sz="2800" b="1" spc="-10" dirty="0">
                          <a:latin typeface="Arial" panose="020B0604020202020204"/>
                          <a:cs typeface="Arial" panose="020B0604020202020204"/>
                        </a:rPr>
                        <a:t>7.69±0.47</a:t>
                      </a:r>
                      <a:endParaRPr sz="2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12700">
                      <a:solidFill>
                        <a:srgbClr val="C0D6F5"/>
                      </a:solidFill>
                      <a:prstDash val="solid"/>
                    </a:lnR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</a:tcPr>
                </a:tc>
              </a:tr>
              <a:tr h="490855">
                <a:tc>
                  <a:txBody>
                    <a:bodyPr/>
                    <a:lstStyle/>
                    <a:p>
                      <a:pPr marL="68580">
                        <a:lnSpc>
                          <a:spcPts val="3270"/>
                        </a:lnSpc>
                      </a:pP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Mangiferolic</a:t>
                      </a:r>
                      <a:r>
                        <a:rPr sz="28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acid</a:t>
                      </a:r>
                      <a:r>
                        <a:rPr sz="28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spc="-25" dirty="0">
                          <a:latin typeface="Times New Roman" panose="02020603050405020304"/>
                          <a:cs typeface="Times New Roman" panose="02020603050405020304"/>
                        </a:rPr>
                        <a:t>(</a:t>
                      </a:r>
                      <a:r>
                        <a:rPr sz="2800" b="1" spc="-25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sz="2800" spc="-25" dirty="0">
                          <a:latin typeface="Times New Roman" panose="02020603050405020304"/>
                          <a:cs typeface="Times New Roman" panose="02020603050405020304"/>
                        </a:rPr>
                        <a:t>)</a:t>
                      </a:r>
                      <a:endParaRPr sz="2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C0D6F5"/>
                      </a:solidFill>
                      <a:prstDash val="solid"/>
                    </a:lnL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marR="588010" algn="r">
                        <a:lnSpc>
                          <a:spcPts val="3270"/>
                        </a:lnSpc>
                      </a:pPr>
                      <a:r>
                        <a:rPr sz="2800" b="1" spc="-10" dirty="0">
                          <a:latin typeface="Arial" panose="020B0604020202020204"/>
                          <a:cs typeface="Arial" panose="020B0604020202020204"/>
                        </a:rPr>
                        <a:t>12.38±3.0</a:t>
                      </a:r>
                      <a:endParaRPr sz="2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marL="685800">
                        <a:lnSpc>
                          <a:spcPts val="2755"/>
                        </a:lnSpc>
                      </a:pPr>
                      <a:r>
                        <a:rPr sz="2400" b="1" spc="-10" dirty="0">
                          <a:latin typeface="Arial" panose="020B0604020202020204"/>
                          <a:cs typeface="Arial" panose="020B0604020202020204"/>
                        </a:rPr>
                        <a:t>27.11</a:t>
                      </a:r>
                      <a:r>
                        <a:rPr sz="2400" b="1" spc="-8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b="1" dirty="0">
                          <a:latin typeface="Times New Roman" panose="02020603050405020304"/>
                          <a:cs typeface="Times New Roman" panose="02020603050405020304"/>
                        </a:rPr>
                        <a:t>±</a:t>
                      </a:r>
                      <a:r>
                        <a:rPr sz="2400" b="1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b="1" spc="-20" dirty="0">
                          <a:latin typeface="Arial" panose="020B0604020202020204"/>
                          <a:cs typeface="Arial" panose="020B0604020202020204"/>
                        </a:rPr>
                        <a:t>6.57</a:t>
                      </a:r>
                      <a:endParaRPr sz="2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12700">
                      <a:solidFill>
                        <a:srgbClr val="C0D6F5"/>
                      </a:solidFill>
                      <a:prstDash val="solid"/>
                    </a:lnR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marL="68580">
                        <a:lnSpc>
                          <a:spcPts val="3275"/>
                        </a:lnSpc>
                      </a:pP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Cycloartenol</a:t>
                      </a:r>
                      <a:r>
                        <a:rPr sz="2800" spc="-25" dirty="0">
                          <a:latin typeface="Times New Roman" panose="02020603050405020304"/>
                          <a:cs typeface="Times New Roman" panose="02020603050405020304"/>
                        </a:rPr>
                        <a:t> (</a:t>
                      </a:r>
                      <a:r>
                        <a:rPr sz="2800" b="1" spc="-25" dirty="0">
                          <a:latin typeface="Times New Roman" panose="02020603050405020304"/>
                          <a:cs typeface="Times New Roman" panose="02020603050405020304"/>
                        </a:rPr>
                        <a:t>2</a:t>
                      </a:r>
                      <a:r>
                        <a:rPr sz="2800" spc="-25" dirty="0">
                          <a:latin typeface="Times New Roman" panose="02020603050405020304"/>
                          <a:cs typeface="Times New Roman" panose="02020603050405020304"/>
                        </a:rPr>
                        <a:t>)</a:t>
                      </a:r>
                      <a:endParaRPr sz="2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C0D6F5"/>
                      </a:solidFill>
                      <a:prstDash val="solid"/>
                    </a:lnL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20">
                        <a:lnSpc>
                          <a:spcPts val="3275"/>
                        </a:lnSpc>
                      </a:pPr>
                      <a:r>
                        <a:rPr sz="2800" spc="-10" dirty="0">
                          <a:latin typeface="Arial MT"/>
                          <a:cs typeface="Arial MT"/>
                        </a:rPr>
                        <a:t>120.2±11.2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4360">
                        <a:lnSpc>
                          <a:spcPts val="2745"/>
                        </a:lnSpc>
                      </a:pPr>
                      <a:r>
                        <a:rPr sz="2400" dirty="0">
                          <a:latin typeface="Arial MT"/>
                          <a:cs typeface="Arial MT"/>
                        </a:rPr>
                        <a:t>282.18</a:t>
                      </a:r>
                      <a:r>
                        <a:rPr sz="2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400" dirty="0">
                          <a:latin typeface="Times New Roman" panose="02020603050405020304"/>
                          <a:cs typeface="Times New Roman" panose="02020603050405020304"/>
                        </a:rPr>
                        <a:t>±</a:t>
                      </a:r>
                      <a:r>
                        <a:rPr sz="24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spc="-20" dirty="0">
                          <a:latin typeface="Arial MT"/>
                          <a:cs typeface="Arial MT"/>
                        </a:rPr>
                        <a:t>26.3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12700">
                      <a:solidFill>
                        <a:srgbClr val="C0D6F5"/>
                      </a:solidFill>
                      <a:prstDash val="solid"/>
                    </a:lnR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68580">
                        <a:lnSpc>
                          <a:spcPts val="3025"/>
                        </a:lnSpc>
                      </a:pP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Ambonic</a:t>
                      </a:r>
                      <a:r>
                        <a:rPr sz="28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acid</a:t>
                      </a:r>
                      <a:r>
                        <a:rPr sz="28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spc="-25" dirty="0">
                          <a:latin typeface="Times New Roman" panose="02020603050405020304"/>
                          <a:cs typeface="Times New Roman" panose="02020603050405020304"/>
                        </a:rPr>
                        <a:t>(</a:t>
                      </a:r>
                      <a:r>
                        <a:rPr sz="2800" b="1" spc="-25" dirty="0">
                          <a:latin typeface="Times New Roman" panose="02020603050405020304"/>
                          <a:cs typeface="Times New Roman" panose="02020603050405020304"/>
                        </a:rPr>
                        <a:t>3</a:t>
                      </a:r>
                      <a:r>
                        <a:rPr sz="2800" spc="-25" dirty="0">
                          <a:latin typeface="Times New Roman" panose="02020603050405020304"/>
                          <a:cs typeface="Times New Roman" panose="02020603050405020304"/>
                        </a:rPr>
                        <a:t>)</a:t>
                      </a:r>
                      <a:endParaRPr sz="2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C0D6F5"/>
                      </a:solidFill>
                      <a:prstDash val="solid"/>
                    </a:lnL>
                    <a:lnT w="12700">
                      <a:solidFill>
                        <a:srgbClr val="C0D6F5"/>
                      </a:solidFill>
                      <a:prstDash val="solid"/>
                    </a:lnT>
                    <a:lnB w="57150">
                      <a:solidFill>
                        <a:srgbClr val="92D050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marR="586740" algn="r">
                        <a:lnSpc>
                          <a:spcPts val="3025"/>
                        </a:lnSpc>
                      </a:pPr>
                      <a:r>
                        <a:rPr sz="2800" spc="-10" dirty="0">
                          <a:latin typeface="Arial MT"/>
                          <a:cs typeface="Arial MT"/>
                        </a:rPr>
                        <a:t>42.4±4.5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57150">
                      <a:solidFill>
                        <a:srgbClr val="92D050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marL="678180">
                        <a:lnSpc>
                          <a:spcPts val="2755"/>
                        </a:lnSpc>
                      </a:pPr>
                      <a:r>
                        <a:rPr sz="2400" dirty="0">
                          <a:latin typeface="Arial MT"/>
                          <a:cs typeface="Arial MT"/>
                        </a:rPr>
                        <a:t>90.57</a:t>
                      </a:r>
                      <a:r>
                        <a:rPr sz="2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400" dirty="0">
                          <a:latin typeface="Times New Roman" panose="02020603050405020304"/>
                          <a:cs typeface="Times New Roman" panose="02020603050405020304"/>
                        </a:rPr>
                        <a:t>±</a:t>
                      </a:r>
                      <a:r>
                        <a:rPr sz="2400" spc="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spc="-20" dirty="0">
                          <a:latin typeface="Arial MT"/>
                          <a:cs typeface="Arial MT"/>
                        </a:rPr>
                        <a:t>9.60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57150">
                      <a:solidFill>
                        <a:srgbClr val="92D050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12700">
                      <a:solidFill>
                        <a:srgbClr val="C0D6F5"/>
                      </a:solidFill>
                      <a:prstDash val="solid"/>
                    </a:lnR>
                    <a:lnT w="12700">
                      <a:solidFill>
                        <a:srgbClr val="C0D6F5"/>
                      </a:solidFill>
                      <a:prstDash val="solid"/>
                    </a:lnT>
                    <a:solidFill>
                      <a:srgbClr val="F4F8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57150">
                      <a:solidFill>
                        <a:srgbClr val="92D050"/>
                      </a:solidFill>
                      <a:prstDash val="solid"/>
                    </a:lnL>
                    <a:lnR w="57150">
                      <a:solidFill>
                        <a:srgbClr val="92D050"/>
                      </a:solidFill>
                      <a:prstDash val="solid"/>
                    </a:lnR>
                    <a:lnT w="57150">
                      <a:solidFill>
                        <a:srgbClr val="92D050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57150">
                      <a:solidFill>
                        <a:srgbClr val="92D050"/>
                      </a:solidFill>
                      <a:prstDash val="solid"/>
                    </a:lnL>
                    <a:lnR w="57150">
                      <a:solidFill>
                        <a:srgbClr val="92D050"/>
                      </a:solidFill>
                      <a:prstDash val="solid"/>
                    </a:lnR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57150">
                      <a:solidFill>
                        <a:srgbClr val="92D050"/>
                      </a:solidFill>
                      <a:prstDash val="solid"/>
                    </a:lnL>
                    <a:lnR w="57150">
                      <a:solidFill>
                        <a:srgbClr val="92D050"/>
                      </a:solidFill>
                      <a:prstDash val="solid"/>
                    </a:lnR>
                    <a:lnT w="57150">
                      <a:solidFill>
                        <a:srgbClr val="92D050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57150">
                      <a:solidFill>
                        <a:srgbClr val="92D050"/>
                      </a:solidFill>
                      <a:prstDash val="solid"/>
                    </a:lnL>
                    <a:lnR w="12700">
                      <a:solidFill>
                        <a:srgbClr val="C0D6F5"/>
                      </a:solidFill>
                      <a:prstDash val="solid"/>
                    </a:lnR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</a:tr>
              <a:tr h="376555">
                <a:tc rowSpan="2">
                  <a:txBody>
                    <a:bodyPr/>
                    <a:lstStyle/>
                    <a:p>
                      <a:pPr marL="68580">
                        <a:lnSpc>
                          <a:spcPts val="3275"/>
                        </a:lnSpc>
                      </a:pP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Mangiferonic</a:t>
                      </a:r>
                      <a:r>
                        <a:rPr sz="28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acid</a:t>
                      </a:r>
                      <a:r>
                        <a:rPr sz="28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spc="-25" dirty="0">
                          <a:latin typeface="Times New Roman" panose="02020603050405020304"/>
                          <a:cs typeface="Times New Roman" panose="02020603050405020304"/>
                        </a:rPr>
                        <a:t>(</a:t>
                      </a:r>
                      <a:r>
                        <a:rPr sz="2800" b="1" spc="-25" dirty="0">
                          <a:latin typeface="Times New Roman" panose="02020603050405020304"/>
                          <a:cs typeface="Times New Roman" panose="02020603050405020304"/>
                        </a:rPr>
                        <a:t>4</a:t>
                      </a:r>
                      <a:r>
                        <a:rPr sz="2800" spc="-25" dirty="0">
                          <a:latin typeface="Times New Roman" panose="02020603050405020304"/>
                          <a:cs typeface="Times New Roman" panose="02020603050405020304"/>
                        </a:rPr>
                        <a:t>)</a:t>
                      </a:r>
                      <a:endParaRPr sz="2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57150">
                      <a:solidFill>
                        <a:srgbClr val="92D050"/>
                      </a:solidFill>
                      <a:prstDash val="solid"/>
                    </a:lnL>
                    <a:lnR w="57150">
                      <a:solidFill>
                        <a:srgbClr val="92D050"/>
                      </a:solidFill>
                      <a:prstDash val="solid"/>
                    </a:lnR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92D05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57150">
                      <a:solidFill>
                        <a:srgbClr val="92D050"/>
                      </a:solidFill>
                      <a:prstDash val="solid"/>
                    </a:lnL>
                    <a:lnR w="57150">
                      <a:solidFill>
                        <a:srgbClr val="92D050"/>
                      </a:solidFill>
                      <a:prstDash val="solid"/>
                    </a:lnR>
                    <a:lnT w="12700">
                      <a:solidFill>
                        <a:srgbClr val="C0D6F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88010" algn="r">
                        <a:lnSpc>
                          <a:spcPts val="2865"/>
                        </a:lnSpc>
                      </a:pPr>
                      <a:r>
                        <a:rPr sz="2800" b="1" spc="-10" dirty="0">
                          <a:latin typeface="Arial" panose="020B0604020202020204"/>
                          <a:cs typeface="Arial" panose="020B0604020202020204"/>
                        </a:rPr>
                        <a:t>17.1±2.98</a:t>
                      </a:r>
                      <a:endParaRPr sz="2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57150">
                      <a:solidFill>
                        <a:srgbClr val="92D050"/>
                      </a:solidFill>
                      <a:prstDash val="solid"/>
                    </a:lnL>
                    <a:lnT w="12700">
                      <a:solidFill>
                        <a:srgbClr val="C0D6F5"/>
                      </a:solidFill>
                      <a:prstDash val="solid"/>
                    </a:lnT>
                    <a:lnB w="57150">
                      <a:solidFill>
                        <a:srgbClr val="92D05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8180">
                        <a:lnSpc>
                          <a:spcPts val="2760"/>
                        </a:lnSpc>
                      </a:pPr>
                      <a:r>
                        <a:rPr sz="2400" b="1" dirty="0">
                          <a:latin typeface="Arial" panose="020B0604020202020204"/>
                          <a:cs typeface="Arial" panose="020B0604020202020204"/>
                        </a:rPr>
                        <a:t>37.74</a:t>
                      </a:r>
                      <a:r>
                        <a:rPr sz="2400" b="1" spc="-3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b="1" dirty="0">
                          <a:latin typeface="Times New Roman" panose="02020603050405020304"/>
                          <a:cs typeface="Times New Roman" panose="02020603050405020304"/>
                        </a:rPr>
                        <a:t>±</a:t>
                      </a:r>
                      <a:r>
                        <a:rPr sz="2400" b="1" spc="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b="1" spc="-20" dirty="0">
                          <a:latin typeface="Arial" panose="020B0604020202020204"/>
                          <a:cs typeface="Arial" panose="020B0604020202020204"/>
                        </a:rPr>
                        <a:t>6.55</a:t>
                      </a:r>
                      <a:endParaRPr sz="2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R w="57150">
                      <a:solidFill>
                        <a:srgbClr val="92D050"/>
                      </a:solidFill>
                      <a:prstDash val="solid"/>
                    </a:lnR>
                    <a:lnT w="12700">
                      <a:solidFill>
                        <a:srgbClr val="C0D6F5"/>
                      </a:solidFill>
                      <a:prstDash val="solid"/>
                    </a:lnT>
                    <a:lnB w="57150">
                      <a:solidFill>
                        <a:srgbClr val="92D05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57150">
                      <a:solidFill>
                        <a:srgbClr val="92D050"/>
                      </a:solidFill>
                      <a:prstDash val="solid"/>
                    </a:lnL>
                    <a:lnR w="12700">
                      <a:solidFill>
                        <a:srgbClr val="C0D6F5"/>
                      </a:solidFill>
                      <a:prstDash val="solid"/>
                    </a:lnR>
                    <a:lnT w="12700">
                      <a:solidFill>
                        <a:srgbClr val="C0D6F5"/>
                      </a:solidFill>
                      <a:prstDash val="solid"/>
                    </a:lnT>
                  </a:tcPr>
                </a:tc>
              </a:tr>
              <a:tr h="0">
                <a:tc vMerge="1">
                  <a:tcPr marL="0" marR="0" marT="0" marB="0">
                    <a:lnL w="57150">
                      <a:solidFill>
                        <a:srgbClr val="92D050"/>
                      </a:solidFill>
                      <a:prstDash val="solid"/>
                    </a:lnL>
                    <a:lnR w="57150">
                      <a:solidFill>
                        <a:srgbClr val="92D050"/>
                      </a:solidFill>
                      <a:prstDash val="solid"/>
                    </a:lnR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92D05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57150">
                      <a:solidFill>
                        <a:srgbClr val="92D050"/>
                      </a:solidFill>
                      <a:prstDash val="solid"/>
                    </a:lnL>
                    <a:lnR w="12700">
                      <a:solidFill>
                        <a:srgbClr val="C0D6F5"/>
                      </a:solidFill>
                      <a:prstDash val="solid"/>
                    </a:lnR>
                    <a:lnB w="12700">
                      <a:solidFill>
                        <a:srgbClr val="C0D6F5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478790">
                <a:tc>
                  <a:txBody>
                    <a:bodyPr/>
                    <a:lstStyle/>
                    <a:p>
                      <a:pPr marL="68580">
                        <a:lnSpc>
                          <a:spcPts val="3275"/>
                        </a:lnSpc>
                      </a:pP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Ambolic</a:t>
                      </a:r>
                      <a:r>
                        <a:rPr sz="28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dirty="0">
                          <a:latin typeface="Times New Roman" panose="02020603050405020304"/>
                          <a:cs typeface="Times New Roman" panose="02020603050405020304"/>
                        </a:rPr>
                        <a:t>acid</a:t>
                      </a:r>
                      <a:r>
                        <a:rPr sz="28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800" spc="-25" dirty="0">
                          <a:latin typeface="Times New Roman" panose="02020603050405020304"/>
                          <a:cs typeface="Times New Roman" panose="02020603050405020304"/>
                        </a:rPr>
                        <a:t>(</a:t>
                      </a:r>
                      <a:r>
                        <a:rPr sz="2800" b="1" spc="-25" dirty="0"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r>
                        <a:rPr sz="2800" spc="-25" dirty="0">
                          <a:latin typeface="Times New Roman" panose="02020603050405020304"/>
                          <a:cs typeface="Times New Roman" panose="02020603050405020304"/>
                        </a:rPr>
                        <a:t>)</a:t>
                      </a:r>
                      <a:endParaRPr sz="2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C0D6F5"/>
                      </a:solidFill>
                      <a:prstDash val="solid"/>
                    </a:lnL>
                    <a:lnT w="12700">
                      <a:solidFill>
                        <a:srgbClr val="92D050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marR="588010" algn="r">
                        <a:lnSpc>
                          <a:spcPts val="3275"/>
                        </a:lnSpc>
                      </a:pPr>
                      <a:r>
                        <a:rPr sz="2800" spc="-10" dirty="0">
                          <a:latin typeface="Arial MT"/>
                          <a:cs typeface="Arial MT"/>
                        </a:rPr>
                        <a:t>132.3±13.9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marL="594360">
                        <a:lnSpc>
                          <a:spcPts val="2715"/>
                        </a:lnSpc>
                      </a:pPr>
                      <a:r>
                        <a:rPr sz="2400" b="1" dirty="0">
                          <a:latin typeface="Arial" panose="020B0604020202020204"/>
                          <a:cs typeface="Arial" panose="020B0604020202020204"/>
                        </a:rPr>
                        <a:t>281.30</a:t>
                      </a:r>
                      <a:r>
                        <a:rPr sz="2400" b="1" spc="-2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b="1" dirty="0">
                          <a:latin typeface="Times New Roman" panose="02020603050405020304"/>
                          <a:cs typeface="Times New Roman" panose="02020603050405020304"/>
                        </a:rPr>
                        <a:t>±</a:t>
                      </a:r>
                      <a:r>
                        <a:rPr sz="2400" b="1" spc="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b="1" spc="-20" dirty="0">
                          <a:latin typeface="Arial" panose="020B0604020202020204"/>
                          <a:cs typeface="Arial" panose="020B0604020202020204"/>
                        </a:rPr>
                        <a:t>29.5</a:t>
                      </a:r>
                      <a:endParaRPr sz="2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12700">
                      <a:solidFill>
                        <a:srgbClr val="C0D6F5"/>
                      </a:solidFill>
                      <a:prstDash val="solid"/>
                    </a:lnR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  <a:solidFill>
                      <a:srgbClr val="F4F8FC"/>
                    </a:solidFill>
                  </a:tcPr>
                </a:tc>
              </a:tr>
              <a:tr h="490855">
                <a:tc>
                  <a:txBody>
                    <a:bodyPr/>
                    <a:lstStyle/>
                    <a:p>
                      <a:pPr marL="68580">
                        <a:lnSpc>
                          <a:spcPts val="3280"/>
                        </a:lnSpc>
                      </a:pPr>
                      <a:r>
                        <a:rPr sz="2800" spc="-10" dirty="0">
                          <a:latin typeface="Times New Roman" panose="02020603050405020304"/>
                          <a:cs typeface="Times New Roman" panose="02020603050405020304"/>
                        </a:rPr>
                        <a:t>trolox</a:t>
                      </a:r>
                      <a:endParaRPr sz="2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C0D6F5"/>
                      </a:solidFill>
                      <a:prstDash val="solid"/>
                    </a:lnL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86740" algn="r">
                        <a:lnSpc>
                          <a:spcPts val="3280"/>
                        </a:lnSpc>
                      </a:pPr>
                      <a:r>
                        <a:rPr sz="2800" b="1" spc="-10" dirty="0">
                          <a:latin typeface="Arial" panose="020B0604020202020204"/>
                          <a:cs typeface="Arial" panose="020B0604020202020204"/>
                        </a:rPr>
                        <a:t>7.2±0.13</a:t>
                      </a:r>
                      <a:endParaRPr sz="2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8180">
                        <a:lnSpc>
                          <a:spcPts val="2765"/>
                        </a:lnSpc>
                      </a:pPr>
                      <a:r>
                        <a:rPr sz="2400" b="1" dirty="0">
                          <a:latin typeface="Arial" panose="020B0604020202020204"/>
                          <a:cs typeface="Arial" panose="020B0604020202020204"/>
                        </a:rPr>
                        <a:t>28.62</a:t>
                      </a:r>
                      <a:r>
                        <a:rPr sz="24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b="1" dirty="0">
                          <a:latin typeface="Times New Roman" panose="02020603050405020304"/>
                          <a:cs typeface="Times New Roman" panose="02020603050405020304"/>
                        </a:rPr>
                        <a:t>±</a:t>
                      </a:r>
                      <a:r>
                        <a:rPr sz="2400" b="1" spc="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b="1" spc="-20" dirty="0">
                          <a:latin typeface="Arial" panose="020B0604020202020204"/>
                          <a:cs typeface="Arial" panose="020B0604020202020204"/>
                        </a:rPr>
                        <a:t>0.52</a:t>
                      </a:r>
                      <a:endParaRPr sz="2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60"/>
                        </a:spcBef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81280" algn="r">
                        <a:lnSpc>
                          <a:spcPts val="900"/>
                        </a:lnSpc>
                      </a:pPr>
                      <a:r>
                        <a:rPr sz="1400" spc="-25" dirty="0">
                          <a:latin typeface="Arial MT"/>
                          <a:cs typeface="Arial MT"/>
                        </a:rPr>
                        <a:t>15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60020" marB="0">
                    <a:lnR w="12700">
                      <a:solidFill>
                        <a:srgbClr val="C0D6F5"/>
                      </a:solidFill>
                      <a:prstDash val="solid"/>
                    </a:lnR>
                    <a:lnT w="1270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C0D6F5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-14287" y="259270"/>
            <a:ext cx="12220575" cy="541655"/>
            <a:chOff x="-14287" y="259270"/>
            <a:chExt cx="12220575" cy="541655"/>
          </a:xfrm>
        </p:grpSpPr>
        <p:sp>
          <p:nvSpPr>
            <p:cNvPr id="5" name="object 5"/>
            <p:cNvSpPr/>
            <p:nvPr/>
          </p:nvSpPr>
          <p:spPr>
            <a:xfrm>
              <a:off x="0" y="273558"/>
              <a:ext cx="12192000" cy="513080"/>
            </a:xfrm>
            <a:custGeom>
              <a:avLst/>
              <a:gdLst/>
              <a:ahLst/>
              <a:cxnLst/>
              <a:rect l="l" t="t" r="r" b="b"/>
              <a:pathLst>
                <a:path w="12192000" h="513080">
                  <a:moveTo>
                    <a:pt x="12106529" y="0"/>
                  </a:moveTo>
                  <a:lnTo>
                    <a:pt x="85437" y="0"/>
                  </a:lnTo>
                  <a:lnTo>
                    <a:pt x="52181" y="6709"/>
                  </a:lnTo>
                  <a:lnTo>
                    <a:pt x="25024" y="25003"/>
                  </a:lnTo>
                  <a:lnTo>
                    <a:pt x="6714" y="52131"/>
                  </a:lnTo>
                  <a:lnTo>
                    <a:pt x="0" y="85344"/>
                  </a:lnTo>
                  <a:lnTo>
                    <a:pt x="0" y="427101"/>
                  </a:lnTo>
                  <a:lnTo>
                    <a:pt x="6714" y="460386"/>
                  </a:lnTo>
                  <a:lnTo>
                    <a:pt x="25024" y="487553"/>
                  </a:lnTo>
                  <a:lnTo>
                    <a:pt x="52181" y="505860"/>
                  </a:lnTo>
                  <a:lnTo>
                    <a:pt x="85437" y="512572"/>
                  </a:lnTo>
                  <a:lnTo>
                    <a:pt x="12106529" y="512572"/>
                  </a:lnTo>
                  <a:lnTo>
                    <a:pt x="12139814" y="505860"/>
                  </a:lnTo>
                  <a:lnTo>
                    <a:pt x="12166981" y="487552"/>
                  </a:lnTo>
                  <a:lnTo>
                    <a:pt x="12185288" y="460386"/>
                  </a:lnTo>
                  <a:lnTo>
                    <a:pt x="12192000" y="427101"/>
                  </a:lnTo>
                  <a:lnTo>
                    <a:pt x="12192000" y="85344"/>
                  </a:lnTo>
                  <a:lnTo>
                    <a:pt x="12185288" y="52131"/>
                  </a:lnTo>
                  <a:lnTo>
                    <a:pt x="12166981" y="25003"/>
                  </a:lnTo>
                  <a:lnTo>
                    <a:pt x="12139814" y="6709"/>
                  </a:lnTo>
                  <a:lnTo>
                    <a:pt x="12106529" y="0"/>
                  </a:lnTo>
                  <a:close/>
                </a:path>
              </a:pathLst>
            </a:custGeom>
            <a:solidFill>
              <a:srgbClr val="FDE8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273558"/>
              <a:ext cx="12192000" cy="513080"/>
            </a:xfrm>
            <a:custGeom>
              <a:avLst/>
              <a:gdLst/>
              <a:ahLst/>
              <a:cxnLst/>
              <a:rect l="l" t="t" r="r" b="b"/>
              <a:pathLst>
                <a:path w="12192000" h="513080">
                  <a:moveTo>
                    <a:pt x="0" y="85344"/>
                  </a:moveTo>
                  <a:lnTo>
                    <a:pt x="6714" y="52131"/>
                  </a:lnTo>
                  <a:lnTo>
                    <a:pt x="25024" y="25003"/>
                  </a:lnTo>
                  <a:lnTo>
                    <a:pt x="52181" y="6709"/>
                  </a:lnTo>
                  <a:lnTo>
                    <a:pt x="85437" y="0"/>
                  </a:lnTo>
                  <a:lnTo>
                    <a:pt x="12106529" y="0"/>
                  </a:lnTo>
                  <a:lnTo>
                    <a:pt x="12139814" y="6709"/>
                  </a:lnTo>
                  <a:lnTo>
                    <a:pt x="12166981" y="25003"/>
                  </a:lnTo>
                  <a:lnTo>
                    <a:pt x="12185288" y="52131"/>
                  </a:lnTo>
                  <a:lnTo>
                    <a:pt x="12192000" y="85344"/>
                  </a:lnTo>
                  <a:lnTo>
                    <a:pt x="12192000" y="427101"/>
                  </a:lnTo>
                  <a:lnTo>
                    <a:pt x="12185288" y="460386"/>
                  </a:lnTo>
                  <a:lnTo>
                    <a:pt x="12166981" y="487552"/>
                  </a:lnTo>
                  <a:lnTo>
                    <a:pt x="12139814" y="505860"/>
                  </a:lnTo>
                  <a:lnTo>
                    <a:pt x="12106529" y="512572"/>
                  </a:lnTo>
                  <a:lnTo>
                    <a:pt x="85437" y="512572"/>
                  </a:lnTo>
                  <a:lnTo>
                    <a:pt x="52181" y="505860"/>
                  </a:lnTo>
                  <a:lnTo>
                    <a:pt x="25024" y="487553"/>
                  </a:lnTo>
                  <a:lnTo>
                    <a:pt x="6714" y="460386"/>
                  </a:lnTo>
                  <a:lnTo>
                    <a:pt x="0" y="427101"/>
                  </a:lnTo>
                  <a:lnTo>
                    <a:pt x="0" y="85344"/>
                  </a:lnTo>
                  <a:close/>
                </a:path>
              </a:pathLst>
            </a:custGeom>
            <a:ln w="285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39800" y="250190"/>
            <a:ext cx="103143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/>
              <a:t>Biological</a:t>
            </a:r>
            <a:r>
              <a:rPr sz="2800" spc="-185" dirty="0"/>
              <a:t> </a:t>
            </a:r>
            <a:r>
              <a:rPr sz="2800" dirty="0"/>
              <a:t>Activity</a:t>
            </a:r>
            <a:r>
              <a:rPr sz="2800" spc="-65" dirty="0"/>
              <a:t> </a:t>
            </a:r>
            <a:r>
              <a:rPr sz="2800" dirty="0"/>
              <a:t>of</a:t>
            </a:r>
            <a:r>
              <a:rPr sz="2800" spc="-15" dirty="0"/>
              <a:t> </a:t>
            </a:r>
            <a:r>
              <a:rPr sz="2800" i="1" spc="-120" dirty="0">
                <a:latin typeface="Times New Roman" panose="02020603050405020304"/>
                <a:cs typeface="Times New Roman" panose="02020603050405020304"/>
              </a:rPr>
              <a:t>T.</a:t>
            </a:r>
            <a:r>
              <a:rPr sz="2800" i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i="1" dirty="0">
                <a:latin typeface="Times New Roman" panose="02020603050405020304"/>
                <a:cs typeface="Times New Roman" panose="02020603050405020304"/>
              </a:rPr>
              <a:t>sapiens</a:t>
            </a:r>
            <a:r>
              <a:rPr sz="2800" i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/>
              <a:t>Bee</a:t>
            </a:r>
            <a:r>
              <a:rPr sz="2800" spc="-35" dirty="0"/>
              <a:t> </a:t>
            </a:r>
            <a:r>
              <a:rPr sz="2800" dirty="0"/>
              <a:t>Propolis</a:t>
            </a:r>
            <a:r>
              <a:rPr sz="2800" spc="-35" dirty="0"/>
              <a:t> </a:t>
            </a:r>
            <a:r>
              <a:rPr sz="2800" dirty="0"/>
              <a:t>asal</a:t>
            </a:r>
            <a:r>
              <a:rPr sz="2800" spc="-30" dirty="0"/>
              <a:t> </a:t>
            </a:r>
            <a:r>
              <a:rPr sz="2800" dirty="0"/>
              <a:t>Sulawesi</a:t>
            </a:r>
            <a:r>
              <a:rPr sz="2800" spc="-85" dirty="0"/>
              <a:t> </a:t>
            </a:r>
            <a:r>
              <a:rPr sz="2800" spc="-10" dirty="0"/>
              <a:t>Tenggara</a:t>
            </a:r>
            <a:endParaRPr sz="28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4836" y="336296"/>
            <a:ext cx="9147810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46935" marR="5080" indent="-2134235">
              <a:lnSpc>
                <a:spcPct val="100000"/>
              </a:lnSpc>
              <a:spcBef>
                <a:spcPts val="100"/>
              </a:spcBef>
            </a:pPr>
            <a:r>
              <a:rPr sz="2800" spc="-25" dirty="0"/>
              <a:t>Table</a:t>
            </a:r>
            <a:r>
              <a:rPr sz="2800" spc="-100" dirty="0"/>
              <a:t> </a:t>
            </a:r>
            <a:r>
              <a:rPr sz="2800" dirty="0"/>
              <a:t>5.</a:t>
            </a:r>
            <a:r>
              <a:rPr sz="2800" spc="-95" dirty="0"/>
              <a:t> </a:t>
            </a:r>
            <a:r>
              <a:rPr sz="2800" dirty="0"/>
              <a:t>aktivitas</a:t>
            </a:r>
            <a:r>
              <a:rPr sz="2800" spc="-60" dirty="0"/>
              <a:t> </a:t>
            </a:r>
            <a:r>
              <a:rPr sz="2800" dirty="0"/>
              <a:t>penghambatana</a:t>
            </a:r>
            <a:r>
              <a:rPr sz="2800" spc="-40" dirty="0"/>
              <a:t> </a:t>
            </a:r>
            <a:r>
              <a:rPr sz="2800" b="0" spc="-10" dirty="0">
                <a:latin typeface="Times New Roman" panose="02020603050405020304"/>
                <a:cs typeface="Times New Roman" panose="02020603050405020304"/>
              </a:rPr>
              <a:t>α</a:t>
            </a:r>
            <a:r>
              <a:rPr sz="2800" spc="-10" dirty="0"/>
              <a:t>-</a:t>
            </a:r>
            <a:r>
              <a:rPr sz="2800" dirty="0"/>
              <a:t>Glucosidase</a:t>
            </a:r>
            <a:r>
              <a:rPr sz="2800" spc="-95" dirty="0"/>
              <a:t> </a:t>
            </a:r>
            <a:r>
              <a:rPr sz="2800" spc="-10" dirty="0"/>
              <a:t>Compound </a:t>
            </a:r>
            <a:r>
              <a:rPr sz="2800" dirty="0"/>
              <a:t>terisolasi</a:t>
            </a:r>
            <a:r>
              <a:rPr sz="2800" spc="-35" dirty="0"/>
              <a:t> </a:t>
            </a:r>
            <a:r>
              <a:rPr sz="2800" dirty="0"/>
              <a:t>dari</a:t>
            </a:r>
            <a:r>
              <a:rPr sz="2800" spc="-50" dirty="0"/>
              <a:t> </a:t>
            </a:r>
            <a:r>
              <a:rPr sz="2800" dirty="0"/>
              <a:t>propolis</a:t>
            </a:r>
            <a:r>
              <a:rPr sz="2800" spc="-20" dirty="0"/>
              <a:t> </a:t>
            </a:r>
            <a:r>
              <a:rPr sz="2800" i="1" spc="-10" dirty="0">
                <a:latin typeface="Times New Roman" panose="02020603050405020304"/>
                <a:cs typeface="Times New Roman" panose="02020603050405020304"/>
              </a:rPr>
              <a:t>T.sapiens</a:t>
            </a:r>
            <a:endParaRPr sz="2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282426" y="6275704"/>
            <a:ext cx="223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Arial MT"/>
                <a:cs typeface="Arial MT"/>
              </a:rPr>
              <a:t>16</a:t>
            </a:r>
            <a:endParaRPr sz="14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650428" y="1374902"/>
          <a:ext cx="8967470" cy="45542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3410"/>
                <a:gridCol w="1296669"/>
                <a:gridCol w="2183129"/>
                <a:gridCol w="2145665"/>
                <a:gridCol w="85725"/>
              </a:tblGrid>
              <a:tr h="537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C0D6F5"/>
                      </a:solidFill>
                      <a:prstDash val="solid"/>
                    </a:lnL>
                    <a:lnT w="6350">
                      <a:solidFill>
                        <a:srgbClr val="C0D6F5"/>
                      </a:solidFill>
                      <a:prstDash val="solid"/>
                    </a:lnT>
                    <a:solidFill>
                      <a:srgbClr val="619BE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60985" marR="331470" indent="-33020">
                        <a:lnSpc>
                          <a:spcPts val="2860"/>
                        </a:lnSpc>
                      </a:pPr>
                      <a:r>
                        <a:rPr sz="2400" b="1" spc="-10" dirty="0">
                          <a:latin typeface="Arial" panose="020B0604020202020204"/>
                          <a:cs typeface="Arial" panose="020B0604020202020204"/>
                        </a:rPr>
                        <a:t>Yield </a:t>
                      </a:r>
                      <a:r>
                        <a:rPr sz="2400" b="1" spc="-20" dirty="0">
                          <a:latin typeface="Arial" panose="020B0604020202020204"/>
                          <a:cs typeface="Arial" panose="020B0604020202020204"/>
                        </a:rPr>
                        <a:t>(mg)</a:t>
                      </a:r>
                      <a:endParaRPr sz="2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T w="6350">
                      <a:solidFill>
                        <a:srgbClr val="C0D6F5"/>
                      </a:solidFill>
                      <a:prstDash val="solid"/>
                    </a:lnT>
                    <a:solidFill>
                      <a:srgbClr val="619B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2100" b="1" spc="-20" dirty="0">
                          <a:latin typeface="Arial" panose="020B0604020202020204"/>
                          <a:cs typeface="Arial" panose="020B0604020202020204"/>
                        </a:rPr>
                        <a:t>IC</a:t>
                      </a:r>
                      <a:r>
                        <a:rPr sz="2100" b="1" spc="-30" baseline="-20000" dirty="0">
                          <a:latin typeface="Arial" panose="020B0604020202020204"/>
                          <a:cs typeface="Arial" panose="020B0604020202020204"/>
                        </a:rPr>
                        <a:t>50</a:t>
                      </a:r>
                      <a:endParaRPr sz="2100" baseline="-20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01600" marB="0">
                    <a:lnR w="6350">
                      <a:solidFill>
                        <a:srgbClr val="C0D6F5"/>
                      </a:solidFill>
                      <a:prstDash val="solid"/>
                    </a:lnR>
                    <a:lnT w="6350">
                      <a:solidFill>
                        <a:srgbClr val="C0D6F5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BE6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959485">
                <a:tc>
                  <a:txBody>
                    <a:bodyPr/>
                    <a:lstStyle/>
                    <a:p>
                      <a:pPr marR="10795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2400" b="1" spc="-10" dirty="0">
                          <a:latin typeface="Arial" panose="020B0604020202020204"/>
                          <a:cs typeface="Arial" panose="020B0604020202020204"/>
                        </a:rPr>
                        <a:t>Compounds</a:t>
                      </a:r>
                      <a:endParaRPr sz="24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9050" marB="0">
                    <a:lnL w="6350">
                      <a:solidFill>
                        <a:srgbClr val="C0D6F5"/>
                      </a:solidFill>
                      <a:prstDash val="solid"/>
                    </a:lnL>
                    <a:solidFill>
                      <a:srgbClr val="619BE6"/>
                    </a:solidFill>
                  </a:tcPr>
                </a:tc>
                <a:tc vMerge="1">
                  <a:tcPr marL="0" marR="0" marT="40005" marB="0">
                    <a:lnT w="6350">
                      <a:solidFill>
                        <a:srgbClr val="C0D6F5"/>
                      </a:solidFill>
                      <a:prstDash val="solid"/>
                    </a:lnT>
                    <a:solidFill>
                      <a:srgbClr val="619BE6"/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2100" b="1" i="1" dirty="0">
                          <a:latin typeface="Arial" panose="020B0604020202020204"/>
                          <a:cs typeface="Arial" panose="020B0604020202020204"/>
                        </a:rPr>
                        <a:t>S.</a:t>
                      </a:r>
                      <a:r>
                        <a:rPr sz="2100" b="1" i="1" spc="-10" dirty="0">
                          <a:latin typeface="Arial" panose="020B0604020202020204"/>
                          <a:cs typeface="Arial" panose="020B0604020202020204"/>
                        </a:rPr>
                        <a:t> cerevisiae</a:t>
                      </a:r>
                      <a:endParaRPr sz="210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R="48895" algn="ctr">
                        <a:lnSpc>
                          <a:spcPct val="100000"/>
                        </a:lnSpc>
                      </a:pPr>
                      <a:r>
                        <a:rPr sz="2100" b="1" dirty="0">
                          <a:latin typeface="Arial" panose="020B0604020202020204"/>
                          <a:cs typeface="Arial" panose="020B0604020202020204"/>
                        </a:rPr>
                        <a:t>(µM)</a:t>
                      </a:r>
                      <a:r>
                        <a:rPr sz="2100" b="1" spc="-1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100" b="1" spc="-75" baseline="24000" dirty="0">
                          <a:latin typeface="Arial" panose="020B0604020202020204"/>
                          <a:cs typeface="Arial" panose="020B0604020202020204"/>
                        </a:rPr>
                        <a:t>a</a:t>
                      </a:r>
                      <a:endParaRPr sz="2100" baseline="24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53035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  <a:solidFill>
                      <a:srgbClr val="619BE6"/>
                    </a:solidFill>
                  </a:tcPr>
                </a:tc>
                <a:tc>
                  <a:txBody>
                    <a:bodyPr/>
                    <a:lstStyle/>
                    <a:p>
                      <a:pPr marL="482600" marR="442595" algn="ctr">
                        <a:lnSpc>
                          <a:spcPts val="2520"/>
                        </a:lnSpc>
                        <a:spcBef>
                          <a:spcPts val="30"/>
                        </a:spcBef>
                      </a:pPr>
                      <a:r>
                        <a:rPr sz="2100" b="1" dirty="0">
                          <a:latin typeface="Arial" panose="020B0604020202020204"/>
                          <a:cs typeface="Arial" panose="020B0604020202020204"/>
                        </a:rPr>
                        <a:t>Rat</a:t>
                      </a:r>
                      <a:r>
                        <a:rPr sz="2100" b="1" spc="-10" dirty="0">
                          <a:latin typeface="Arial" panose="020B0604020202020204"/>
                          <a:cs typeface="Arial" panose="020B0604020202020204"/>
                        </a:rPr>
                        <a:t> Small Intestine</a:t>
                      </a:r>
                      <a:endParaRPr sz="210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31115" algn="ctr">
                        <a:lnSpc>
                          <a:spcPts val="2390"/>
                        </a:lnSpc>
                      </a:pPr>
                      <a:r>
                        <a:rPr sz="2100" b="1" dirty="0">
                          <a:latin typeface="Arial" panose="020B0604020202020204"/>
                          <a:cs typeface="Arial" panose="020B0604020202020204"/>
                        </a:rPr>
                        <a:t>(µM)</a:t>
                      </a:r>
                      <a:r>
                        <a:rPr sz="21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100" b="1" spc="-75" baseline="24000" dirty="0">
                          <a:latin typeface="Arial" panose="020B0604020202020204"/>
                          <a:cs typeface="Arial" panose="020B0604020202020204"/>
                        </a:rPr>
                        <a:t>a</a:t>
                      </a:r>
                      <a:endParaRPr sz="2100" baseline="24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81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  <a:solidFill>
                      <a:srgbClr val="619B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6350">
                      <a:solidFill>
                        <a:srgbClr val="C0D6F5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  <a:solidFill>
                      <a:srgbClr val="619BE6"/>
                    </a:solidFill>
                  </a:tcPr>
                </a:tc>
              </a:tr>
              <a:tr h="382270">
                <a:tc>
                  <a:txBody>
                    <a:bodyPr/>
                    <a:lstStyle/>
                    <a:p>
                      <a:pPr marR="107315" algn="ctr">
                        <a:lnSpc>
                          <a:spcPts val="2875"/>
                        </a:lnSpc>
                      </a:pPr>
                      <a:r>
                        <a:rPr sz="2400" dirty="0">
                          <a:latin typeface="Times New Roman" panose="02020603050405020304"/>
                          <a:cs typeface="Times New Roman" panose="02020603050405020304"/>
                        </a:rPr>
                        <a:t>Mangiferolic</a:t>
                      </a:r>
                      <a:r>
                        <a:rPr sz="24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dirty="0">
                          <a:latin typeface="Times New Roman" panose="02020603050405020304"/>
                          <a:cs typeface="Times New Roman" panose="02020603050405020304"/>
                        </a:rPr>
                        <a:t>acid</a:t>
                      </a:r>
                      <a:r>
                        <a:rPr sz="24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spc="-25" dirty="0">
                          <a:latin typeface="Times New Roman" panose="02020603050405020304"/>
                          <a:cs typeface="Times New Roman" panose="02020603050405020304"/>
                        </a:rPr>
                        <a:t>(</a:t>
                      </a:r>
                      <a:r>
                        <a:rPr sz="2400" b="1" spc="-25" dirty="0">
                          <a:latin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sz="2400" spc="-25" dirty="0">
                          <a:latin typeface="Times New Roman" panose="02020603050405020304"/>
                          <a:cs typeface="Times New Roman" panose="02020603050405020304"/>
                        </a:rPr>
                        <a:t>)</a:t>
                      </a: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C0D6F5"/>
                      </a:solidFill>
                      <a:prstDash val="solid"/>
                    </a:lnL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235"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2200" spc="-20" dirty="0">
                          <a:latin typeface="Times New Roman" panose="02020603050405020304"/>
                          <a:cs typeface="Times New Roman" panose="02020603050405020304"/>
                        </a:rPr>
                        <a:t>20.6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4605" marB="0"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6085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2200" dirty="0">
                          <a:latin typeface="Times New Roman" panose="02020603050405020304"/>
                          <a:cs typeface="Times New Roman" panose="02020603050405020304"/>
                        </a:rPr>
                        <a:t>5.52</a:t>
                      </a:r>
                      <a:r>
                        <a:rPr sz="22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200" spc="60" dirty="0">
                          <a:latin typeface="Arial MT"/>
                          <a:cs typeface="Arial MT"/>
                        </a:rPr>
                        <a:t>±</a:t>
                      </a:r>
                      <a:r>
                        <a:rPr sz="2200" spc="-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0" dirty="0">
                          <a:latin typeface="Times New Roman" panose="02020603050405020304"/>
                          <a:cs typeface="Times New Roman" panose="02020603050405020304"/>
                        </a:rPr>
                        <a:t>0.04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4605" marB="0"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2200" spc="-25" dirty="0">
                          <a:latin typeface="Times New Roman" panose="02020603050405020304"/>
                          <a:cs typeface="Times New Roman" panose="02020603050405020304"/>
                        </a:rPr>
                        <a:t>ND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4605" marB="0"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6350">
                      <a:solidFill>
                        <a:srgbClr val="C0D6F5"/>
                      </a:solidFill>
                      <a:prstDash val="solid"/>
                    </a:lnR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</a:tr>
              <a:tr h="382270">
                <a:tc>
                  <a:txBody>
                    <a:bodyPr/>
                    <a:lstStyle/>
                    <a:p>
                      <a:pPr marR="107315" algn="ctr">
                        <a:lnSpc>
                          <a:spcPts val="2875"/>
                        </a:lnSpc>
                      </a:pPr>
                      <a:r>
                        <a:rPr sz="2400" dirty="0">
                          <a:latin typeface="Times New Roman" panose="02020603050405020304"/>
                          <a:cs typeface="Times New Roman" panose="02020603050405020304"/>
                        </a:rPr>
                        <a:t>Cycloartenol</a:t>
                      </a:r>
                      <a:r>
                        <a:rPr sz="24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spc="-25" dirty="0">
                          <a:latin typeface="Times New Roman" panose="02020603050405020304"/>
                          <a:cs typeface="Times New Roman" panose="02020603050405020304"/>
                        </a:rPr>
                        <a:t>(</a:t>
                      </a:r>
                      <a:r>
                        <a:rPr sz="2400" b="1" spc="-25" dirty="0">
                          <a:latin typeface="Times New Roman" panose="02020603050405020304"/>
                          <a:cs typeface="Times New Roman" panose="02020603050405020304"/>
                        </a:rPr>
                        <a:t>2</a:t>
                      </a:r>
                      <a:r>
                        <a:rPr sz="2400" spc="-25" dirty="0">
                          <a:latin typeface="Times New Roman" panose="02020603050405020304"/>
                          <a:cs typeface="Times New Roman" panose="02020603050405020304"/>
                        </a:rPr>
                        <a:t>)</a:t>
                      </a: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C0D6F5"/>
                      </a:solidFill>
                      <a:prstDash val="solid"/>
                    </a:lnL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2200" spc="-25" dirty="0">
                          <a:latin typeface="Times New Roman" panose="02020603050405020304"/>
                          <a:cs typeface="Times New Roman" panose="02020603050405020304"/>
                        </a:rPr>
                        <a:t>5.9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4604" marB="0"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2200" dirty="0">
                          <a:latin typeface="Times New Roman" panose="02020603050405020304"/>
                          <a:cs typeface="Times New Roman" panose="02020603050405020304"/>
                        </a:rPr>
                        <a:t>10.72</a:t>
                      </a:r>
                      <a:r>
                        <a:rPr sz="22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200" spc="60" dirty="0">
                          <a:latin typeface="Arial MT"/>
                          <a:cs typeface="Arial MT"/>
                        </a:rPr>
                        <a:t>±</a:t>
                      </a:r>
                      <a:r>
                        <a:rPr sz="2200" spc="-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0" dirty="0">
                          <a:latin typeface="Times New Roman" panose="02020603050405020304"/>
                          <a:cs typeface="Times New Roman" panose="02020603050405020304"/>
                        </a:rPr>
                        <a:t>0.28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4604" marB="0"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2200" spc="-25" dirty="0">
                          <a:latin typeface="Times New Roman" panose="02020603050405020304"/>
                          <a:cs typeface="Times New Roman" panose="02020603050405020304"/>
                        </a:rPr>
                        <a:t>ND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4604" marB="0"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6350">
                      <a:solidFill>
                        <a:srgbClr val="C0D6F5"/>
                      </a:solidFill>
                      <a:prstDash val="solid"/>
                    </a:lnR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R="104775" algn="ctr">
                        <a:lnSpc>
                          <a:spcPts val="2880"/>
                        </a:lnSpc>
                      </a:pPr>
                      <a:r>
                        <a:rPr sz="2400" dirty="0">
                          <a:latin typeface="Times New Roman" panose="02020603050405020304"/>
                          <a:cs typeface="Times New Roman" panose="02020603050405020304"/>
                        </a:rPr>
                        <a:t>Ambonic</a:t>
                      </a:r>
                      <a:r>
                        <a:rPr sz="24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dirty="0">
                          <a:latin typeface="Times New Roman" panose="02020603050405020304"/>
                          <a:cs typeface="Times New Roman" panose="02020603050405020304"/>
                        </a:rPr>
                        <a:t>acid</a:t>
                      </a:r>
                      <a:r>
                        <a:rPr sz="24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spc="-25" dirty="0">
                          <a:latin typeface="Times New Roman" panose="02020603050405020304"/>
                          <a:cs typeface="Times New Roman" panose="02020603050405020304"/>
                        </a:rPr>
                        <a:t>(</a:t>
                      </a:r>
                      <a:r>
                        <a:rPr sz="2400" b="1" spc="-25" dirty="0">
                          <a:latin typeface="Times New Roman" panose="02020603050405020304"/>
                          <a:cs typeface="Times New Roman" panose="02020603050405020304"/>
                        </a:rPr>
                        <a:t>3</a:t>
                      </a:r>
                      <a:r>
                        <a:rPr sz="2400" spc="-25" dirty="0">
                          <a:latin typeface="Times New Roman" panose="02020603050405020304"/>
                          <a:cs typeface="Times New Roman" panose="02020603050405020304"/>
                        </a:rPr>
                        <a:t>)</a:t>
                      </a: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C0D6F5"/>
                      </a:solidFill>
                      <a:prstDash val="solid"/>
                    </a:lnL>
                    <a:lnT w="6350">
                      <a:solidFill>
                        <a:srgbClr val="C0D6F5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235"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2200" spc="-20" dirty="0">
                          <a:latin typeface="Times New Roman" panose="02020603050405020304"/>
                          <a:cs typeface="Times New Roman" panose="02020603050405020304"/>
                        </a:rPr>
                        <a:t>42.4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4604" marB="0">
                    <a:lnT w="6350">
                      <a:solidFill>
                        <a:srgbClr val="C0D6F5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6085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2200" dirty="0">
                          <a:latin typeface="Times New Roman" panose="02020603050405020304"/>
                          <a:cs typeface="Times New Roman" panose="02020603050405020304"/>
                        </a:rPr>
                        <a:t>3.01</a:t>
                      </a:r>
                      <a:r>
                        <a:rPr sz="2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200" spc="70" dirty="0">
                          <a:latin typeface="Arial MT"/>
                          <a:cs typeface="Arial MT"/>
                        </a:rPr>
                        <a:t>±</a:t>
                      </a:r>
                      <a:r>
                        <a:rPr sz="2200" spc="-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0" dirty="0">
                          <a:latin typeface="Times New Roman" panose="02020603050405020304"/>
                          <a:cs typeface="Times New Roman" panose="02020603050405020304"/>
                        </a:rPr>
                        <a:t>1.26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4604" marB="0">
                    <a:lnT w="6350">
                      <a:solidFill>
                        <a:srgbClr val="C0D6F5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2200" spc="-25" dirty="0">
                          <a:latin typeface="Times New Roman" panose="02020603050405020304"/>
                          <a:cs typeface="Times New Roman" panose="02020603050405020304"/>
                        </a:rPr>
                        <a:t>ND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4604" marB="0">
                    <a:lnT w="6350">
                      <a:solidFill>
                        <a:srgbClr val="C0D6F5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6350">
                      <a:solidFill>
                        <a:srgbClr val="C0D6F5"/>
                      </a:solidFill>
                      <a:prstDash val="solid"/>
                    </a:lnR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R="10477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2400" b="1" dirty="0">
                          <a:latin typeface="Times New Roman" panose="02020603050405020304"/>
                          <a:cs typeface="Times New Roman" panose="02020603050405020304"/>
                        </a:rPr>
                        <a:t>Mangiferonic</a:t>
                      </a:r>
                      <a:r>
                        <a:rPr sz="2400" b="1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b="1" dirty="0">
                          <a:latin typeface="Times New Roman" panose="02020603050405020304"/>
                          <a:cs typeface="Times New Roman" panose="02020603050405020304"/>
                        </a:rPr>
                        <a:t>acid</a:t>
                      </a:r>
                      <a:r>
                        <a:rPr sz="2400" b="1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spc="-25" dirty="0">
                          <a:latin typeface="Times New Roman" panose="02020603050405020304"/>
                          <a:cs typeface="Times New Roman" panose="02020603050405020304"/>
                        </a:rPr>
                        <a:t>(</a:t>
                      </a:r>
                      <a:r>
                        <a:rPr sz="2400" b="1" spc="-25" dirty="0">
                          <a:latin typeface="Times New Roman" panose="02020603050405020304"/>
                          <a:cs typeface="Times New Roman" panose="02020603050405020304"/>
                        </a:rPr>
                        <a:t>4</a:t>
                      </a:r>
                      <a:r>
                        <a:rPr sz="2400" spc="-25" dirty="0">
                          <a:latin typeface="Times New Roman" panose="02020603050405020304"/>
                          <a:cs typeface="Times New Roman" panose="02020603050405020304"/>
                        </a:rPr>
                        <a:t>)</a:t>
                      </a: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175" marB="0">
                    <a:lnL w="28575">
                      <a:solidFill>
                        <a:srgbClr val="FF0000"/>
                      </a:solidFill>
                      <a:prstDash val="solid"/>
                    </a:lnL>
                    <a:lnT w="28575">
                      <a:solidFill>
                        <a:srgbClr val="FF0000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23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200" b="1" spc="-20" dirty="0">
                          <a:latin typeface="Times New Roman" panose="02020603050405020304"/>
                          <a:cs typeface="Times New Roman" panose="02020603050405020304"/>
                        </a:rPr>
                        <a:t>68.5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8415" marB="0">
                    <a:lnT w="28575">
                      <a:solidFill>
                        <a:srgbClr val="FF0000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608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200" b="1" dirty="0">
                          <a:latin typeface="Times New Roman" panose="02020603050405020304"/>
                          <a:cs typeface="Times New Roman" panose="02020603050405020304"/>
                        </a:rPr>
                        <a:t>2.46</a:t>
                      </a:r>
                      <a:r>
                        <a:rPr sz="2200" b="1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200" b="1" dirty="0">
                          <a:latin typeface="Arial" panose="020B0604020202020204"/>
                          <a:cs typeface="Arial" panose="020B0604020202020204"/>
                        </a:rPr>
                        <a:t>±</a:t>
                      </a:r>
                      <a:r>
                        <a:rPr sz="2200" b="1" spc="-6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200" b="1" spc="-20" dirty="0">
                          <a:latin typeface="Times New Roman" panose="02020603050405020304"/>
                          <a:cs typeface="Times New Roman" panose="02020603050405020304"/>
                        </a:rPr>
                        <a:t>0.70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8415" marB="0">
                    <a:lnT w="28575">
                      <a:solidFill>
                        <a:srgbClr val="FF0000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200" spc="-25" dirty="0">
                          <a:latin typeface="Times New Roman" panose="02020603050405020304"/>
                          <a:cs typeface="Times New Roman" panose="02020603050405020304"/>
                        </a:rPr>
                        <a:t>ND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8415" marB="0">
                    <a:lnR w="2857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FF0000"/>
                      </a:solidFill>
                      <a:prstDash val="solid"/>
                    </a:lnT>
                    <a:lnB w="28575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FF0000"/>
                      </a:solidFill>
                      <a:prstDash val="solid"/>
                    </a:lnL>
                    <a:lnR w="6350">
                      <a:solidFill>
                        <a:srgbClr val="C0D6F5"/>
                      </a:solidFill>
                      <a:prstDash val="solid"/>
                    </a:lnR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</a:tr>
              <a:tr h="372110">
                <a:tc>
                  <a:txBody>
                    <a:bodyPr/>
                    <a:lstStyle/>
                    <a:p>
                      <a:pPr marR="107315" algn="ctr">
                        <a:lnSpc>
                          <a:spcPts val="2805"/>
                        </a:lnSpc>
                      </a:pPr>
                      <a:r>
                        <a:rPr sz="2400" dirty="0">
                          <a:latin typeface="Times New Roman" panose="02020603050405020304"/>
                          <a:cs typeface="Times New Roman" panose="02020603050405020304"/>
                        </a:rPr>
                        <a:t>Ambolic</a:t>
                      </a:r>
                      <a:r>
                        <a:rPr sz="24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dirty="0">
                          <a:latin typeface="Times New Roman" panose="02020603050405020304"/>
                          <a:cs typeface="Times New Roman" panose="02020603050405020304"/>
                        </a:rPr>
                        <a:t>acid</a:t>
                      </a:r>
                      <a:r>
                        <a:rPr sz="24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spc="-25" dirty="0">
                          <a:latin typeface="Times New Roman" panose="02020603050405020304"/>
                          <a:cs typeface="Times New Roman" panose="02020603050405020304"/>
                        </a:rPr>
                        <a:t>(</a:t>
                      </a:r>
                      <a:r>
                        <a:rPr sz="2400" b="1" spc="-25" dirty="0">
                          <a:latin typeface="Times New Roman" panose="02020603050405020304"/>
                          <a:cs typeface="Times New Roman" panose="02020603050405020304"/>
                        </a:rPr>
                        <a:t>5</a:t>
                      </a:r>
                      <a:r>
                        <a:rPr sz="2400" spc="-25" dirty="0">
                          <a:latin typeface="Times New Roman" panose="02020603050405020304"/>
                          <a:cs typeface="Times New Roman" panose="02020603050405020304"/>
                        </a:rPr>
                        <a:t>)</a:t>
                      </a: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C0D6F5"/>
                      </a:solidFill>
                      <a:prstDash val="solid"/>
                    </a:lnL>
                    <a:lnT w="28575">
                      <a:solidFill>
                        <a:srgbClr val="FF0000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223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2200" spc="-20" dirty="0">
                          <a:latin typeface="Times New Roman" panose="02020603050405020304"/>
                          <a:cs typeface="Times New Roman" panose="02020603050405020304"/>
                        </a:rPr>
                        <a:t>24.8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5715" marB="0">
                    <a:lnT w="28575">
                      <a:solidFill>
                        <a:srgbClr val="FF0000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60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2200" dirty="0">
                          <a:latin typeface="Times New Roman" panose="02020603050405020304"/>
                          <a:cs typeface="Times New Roman" panose="02020603050405020304"/>
                        </a:rPr>
                        <a:t>4.31</a:t>
                      </a:r>
                      <a:r>
                        <a:rPr sz="2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200" spc="70" dirty="0">
                          <a:latin typeface="Arial MT"/>
                          <a:cs typeface="Arial MT"/>
                        </a:rPr>
                        <a:t>±</a:t>
                      </a:r>
                      <a:r>
                        <a:rPr sz="2200" spc="-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0" dirty="0">
                          <a:latin typeface="Times New Roman" panose="02020603050405020304"/>
                          <a:cs typeface="Times New Roman" panose="02020603050405020304"/>
                        </a:rPr>
                        <a:t>0.04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5715" marB="0">
                    <a:lnT w="28575">
                      <a:solidFill>
                        <a:srgbClr val="FF0000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2200" spc="-25" dirty="0">
                          <a:latin typeface="Times New Roman" panose="02020603050405020304"/>
                          <a:cs typeface="Times New Roman" panose="02020603050405020304"/>
                        </a:rPr>
                        <a:t>ND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5715" marB="0">
                    <a:lnT w="28575">
                      <a:solidFill>
                        <a:srgbClr val="FF0000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6350">
                      <a:solidFill>
                        <a:srgbClr val="C0D6F5"/>
                      </a:solidFill>
                      <a:prstDash val="solid"/>
                    </a:lnR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</a:tr>
              <a:tr h="382270">
                <a:tc>
                  <a:txBody>
                    <a:bodyPr/>
                    <a:lstStyle/>
                    <a:p>
                      <a:pPr marR="106045" algn="ctr">
                        <a:lnSpc>
                          <a:spcPct val="100000"/>
                        </a:lnSpc>
                      </a:pPr>
                      <a:r>
                        <a:rPr sz="2400" spc="-10" dirty="0">
                          <a:latin typeface="Times New Roman" panose="02020603050405020304"/>
                          <a:cs typeface="Times New Roman" panose="02020603050405020304"/>
                        </a:rPr>
                        <a:t>(–)-Epicatechin</a:t>
                      </a:r>
                      <a:r>
                        <a:rPr sz="2400" spc="-15" baseline="24000" dirty="0">
                          <a:latin typeface="Times New Roman" panose="02020603050405020304"/>
                          <a:cs typeface="Times New Roman" panose="02020603050405020304"/>
                        </a:rPr>
                        <a:t>c</a:t>
                      </a:r>
                      <a:endParaRPr sz="2400" baseline="24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C0D6F5"/>
                      </a:solidFill>
                      <a:prstDash val="solid"/>
                    </a:lnL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2200" dirty="0">
                          <a:latin typeface="Times New Roman" panose="02020603050405020304"/>
                          <a:cs typeface="Times New Roman" panose="02020603050405020304"/>
                        </a:rPr>
                        <a:t>1991.1</a:t>
                      </a:r>
                      <a:r>
                        <a:rPr sz="2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200" spc="60" dirty="0">
                          <a:latin typeface="Arial MT"/>
                          <a:cs typeface="Arial MT"/>
                        </a:rPr>
                        <a:t>±</a:t>
                      </a:r>
                      <a:r>
                        <a:rPr sz="2200" spc="-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0" dirty="0">
                          <a:latin typeface="Times New Roman" panose="02020603050405020304"/>
                          <a:cs typeface="Times New Roman" panose="02020603050405020304"/>
                        </a:rPr>
                        <a:t>89.9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4604" marB="0"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2200" spc="-25" dirty="0">
                          <a:latin typeface="Times New Roman" panose="02020603050405020304"/>
                          <a:cs typeface="Times New Roman" panose="02020603050405020304"/>
                        </a:rPr>
                        <a:t>ND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4604" marB="0"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6350">
                      <a:solidFill>
                        <a:srgbClr val="C0D6F5"/>
                      </a:solidFill>
                      <a:prstDash val="solid"/>
                    </a:lnR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</a:tr>
              <a:tr h="382270">
                <a:tc>
                  <a:txBody>
                    <a:bodyPr/>
                    <a:lstStyle/>
                    <a:p>
                      <a:pPr marR="108585" algn="ctr">
                        <a:lnSpc>
                          <a:spcPct val="100000"/>
                        </a:lnSpc>
                      </a:pPr>
                      <a:r>
                        <a:rPr sz="2400" spc="-10" dirty="0">
                          <a:latin typeface="Times New Roman" panose="02020603050405020304"/>
                          <a:cs typeface="Times New Roman" panose="02020603050405020304"/>
                        </a:rPr>
                        <a:t>Acarbose</a:t>
                      </a:r>
                      <a:r>
                        <a:rPr sz="2400" spc="-15" baseline="24000" dirty="0">
                          <a:latin typeface="Times New Roman" panose="02020603050405020304"/>
                          <a:cs typeface="Times New Roman" panose="02020603050405020304"/>
                        </a:rPr>
                        <a:t>c</a:t>
                      </a:r>
                      <a:endParaRPr sz="2400" baseline="24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C0D6F5"/>
                      </a:solidFill>
                      <a:prstDash val="solid"/>
                    </a:lnL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200" dirty="0">
                          <a:latin typeface="Times New Roman" panose="02020603050405020304"/>
                          <a:cs typeface="Times New Roman" panose="02020603050405020304"/>
                        </a:rPr>
                        <a:t>ND</a:t>
                      </a:r>
                      <a:r>
                        <a:rPr sz="2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175" spc="-75" baseline="25000" dirty="0">
                          <a:latin typeface="Times New Roman" panose="02020603050405020304"/>
                          <a:cs typeface="Times New Roman" panose="02020603050405020304"/>
                        </a:rPr>
                        <a:t>b</a:t>
                      </a:r>
                      <a:endParaRPr sz="2175" baseline="25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5240" marB="0"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242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200" dirty="0">
                          <a:latin typeface="Times New Roman" panose="02020603050405020304"/>
                          <a:cs typeface="Times New Roman" panose="02020603050405020304"/>
                        </a:rPr>
                        <a:t>208.95</a:t>
                      </a:r>
                      <a:r>
                        <a:rPr sz="22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200" spc="60" dirty="0">
                          <a:latin typeface="Arial MT"/>
                          <a:cs typeface="Arial MT"/>
                        </a:rPr>
                        <a:t>±</a:t>
                      </a:r>
                      <a:r>
                        <a:rPr sz="2200" spc="-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0" dirty="0">
                          <a:latin typeface="Times New Roman" panose="02020603050405020304"/>
                          <a:cs typeface="Times New Roman" panose="02020603050405020304"/>
                        </a:rPr>
                        <a:t>0.96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5240" marB="0"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6350">
                      <a:solidFill>
                        <a:srgbClr val="C0D6F5"/>
                      </a:solidFill>
                      <a:prstDash val="solid"/>
                    </a:lnR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</a:tr>
              <a:tr h="382270">
                <a:tc>
                  <a:txBody>
                    <a:bodyPr/>
                    <a:lstStyle/>
                    <a:p>
                      <a:pPr marR="108585" algn="ctr">
                        <a:lnSpc>
                          <a:spcPct val="100000"/>
                        </a:lnSpc>
                      </a:pPr>
                      <a:r>
                        <a:rPr sz="2400" spc="-10" dirty="0">
                          <a:latin typeface="Times New Roman" panose="02020603050405020304"/>
                          <a:cs typeface="Times New Roman" panose="02020603050405020304"/>
                        </a:rPr>
                        <a:t>Voglibose</a:t>
                      </a:r>
                      <a:r>
                        <a:rPr sz="2400" spc="-15" baseline="24000" dirty="0">
                          <a:latin typeface="Times New Roman" panose="02020603050405020304"/>
                          <a:cs typeface="Times New Roman" panose="02020603050405020304"/>
                        </a:rPr>
                        <a:t>c</a:t>
                      </a:r>
                      <a:endParaRPr sz="2400" baseline="24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6350">
                      <a:solidFill>
                        <a:srgbClr val="C0D6F5"/>
                      </a:solidFill>
                      <a:prstDash val="solid"/>
                    </a:lnL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200" spc="-25" dirty="0">
                          <a:latin typeface="Times New Roman" panose="02020603050405020304"/>
                          <a:cs typeface="Times New Roman" panose="02020603050405020304"/>
                        </a:rPr>
                        <a:t>ND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5240" marB="0"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2200" dirty="0">
                          <a:latin typeface="Times New Roman" panose="02020603050405020304"/>
                          <a:cs typeface="Times New Roman" panose="02020603050405020304"/>
                        </a:rPr>
                        <a:t>78.57</a:t>
                      </a:r>
                      <a:r>
                        <a:rPr sz="22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200" spc="70" dirty="0">
                          <a:latin typeface="Arial MT"/>
                          <a:cs typeface="Arial MT"/>
                        </a:rPr>
                        <a:t>±</a:t>
                      </a:r>
                      <a:r>
                        <a:rPr sz="2200" spc="-1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200" spc="-20" dirty="0">
                          <a:latin typeface="Times New Roman" panose="02020603050405020304"/>
                          <a:cs typeface="Times New Roman" panose="02020603050405020304"/>
                        </a:rPr>
                        <a:t>1.27</a:t>
                      </a:r>
                      <a:endParaRPr sz="2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15240" marB="0"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6350">
                      <a:solidFill>
                        <a:srgbClr val="C0D6F5"/>
                      </a:solidFill>
                      <a:prstDash val="solid"/>
                    </a:lnR>
                    <a:lnT w="6350">
                      <a:solidFill>
                        <a:srgbClr val="C0D6F5"/>
                      </a:solidFill>
                      <a:prstDash val="solid"/>
                    </a:lnT>
                    <a:lnB w="6350">
                      <a:solidFill>
                        <a:srgbClr val="C0D6F5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212720" y="6106159"/>
            <a:ext cx="22999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MT"/>
                <a:cs typeface="Arial MT"/>
              </a:rPr>
              <a:t>(Pujirahayu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et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al,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2019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b)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30400" y="274599"/>
            <a:ext cx="8273415" cy="959485"/>
            <a:chOff x="1930400" y="274599"/>
            <a:chExt cx="8273415" cy="959485"/>
          </a:xfrm>
        </p:grpSpPr>
        <p:sp>
          <p:nvSpPr>
            <p:cNvPr id="3" name="object 3"/>
            <p:cNvSpPr/>
            <p:nvPr/>
          </p:nvSpPr>
          <p:spPr>
            <a:xfrm>
              <a:off x="1930400" y="274599"/>
              <a:ext cx="8273415" cy="959485"/>
            </a:xfrm>
            <a:custGeom>
              <a:avLst/>
              <a:gdLst/>
              <a:ahLst/>
              <a:cxnLst/>
              <a:rect l="l" t="t" r="r" b="b"/>
              <a:pathLst>
                <a:path w="8273415" h="959485">
                  <a:moveTo>
                    <a:pt x="8273160" y="0"/>
                  </a:moveTo>
                  <a:lnTo>
                    <a:pt x="0" y="0"/>
                  </a:lnTo>
                  <a:lnTo>
                    <a:pt x="0" y="959078"/>
                  </a:lnTo>
                  <a:lnTo>
                    <a:pt x="8273160" y="959078"/>
                  </a:lnTo>
                  <a:lnTo>
                    <a:pt x="8273160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795520" y="549402"/>
              <a:ext cx="2529204" cy="48018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88340" y="1721865"/>
            <a:ext cx="10833100" cy="3593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0995" algn="just">
              <a:lnSpc>
                <a:spcPct val="100000"/>
              </a:lnSpc>
              <a:spcBef>
                <a:spcPts val="100"/>
              </a:spcBef>
              <a:buFont typeface="Cambria" panose="02040503050406030204"/>
              <a:buChar char="•"/>
              <a:tabLst>
                <a:tab pos="353695" algn="l"/>
              </a:tabLst>
            </a:pPr>
            <a:r>
              <a:rPr sz="3200" b="1" dirty="0">
                <a:latin typeface="Cambria" panose="02040503050406030204"/>
                <a:cs typeface="Cambria" panose="02040503050406030204"/>
              </a:rPr>
              <a:t>Semua</a:t>
            </a:r>
            <a:r>
              <a:rPr sz="3200" b="1" spc="55" dirty="0">
                <a:latin typeface="Cambria" panose="02040503050406030204"/>
                <a:cs typeface="Cambria" panose="02040503050406030204"/>
              </a:rPr>
              <a:t> 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produk</a:t>
            </a:r>
            <a:r>
              <a:rPr sz="3200" b="1" spc="50" dirty="0">
                <a:latin typeface="Cambria" panose="02040503050406030204"/>
                <a:cs typeface="Cambria" panose="02040503050406030204"/>
              </a:rPr>
              <a:t> 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lebah</a:t>
            </a:r>
            <a:r>
              <a:rPr sz="3200" b="1" spc="50" dirty="0">
                <a:latin typeface="Cambria" panose="02040503050406030204"/>
                <a:cs typeface="Cambria" panose="02040503050406030204"/>
              </a:rPr>
              <a:t> 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jika</a:t>
            </a:r>
            <a:r>
              <a:rPr sz="3200" b="1" spc="50" dirty="0">
                <a:latin typeface="Cambria" panose="02040503050406030204"/>
                <a:cs typeface="Cambria" panose="02040503050406030204"/>
              </a:rPr>
              <a:t> 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dipilih</a:t>
            </a:r>
            <a:r>
              <a:rPr sz="3200" b="1" spc="50" dirty="0">
                <a:latin typeface="Cambria" panose="02040503050406030204"/>
                <a:cs typeface="Cambria" panose="02040503050406030204"/>
              </a:rPr>
              <a:t> 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dengan</a:t>
            </a:r>
            <a:r>
              <a:rPr sz="3200" b="1" spc="60" dirty="0">
                <a:latin typeface="Cambria" panose="02040503050406030204"/>
                <a:cs typeface="Cambria" panose="02040503050406030204"/>
              </a:rPr>
              <a:t> 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tepat</a:t>
            </a:r>
            <a:r>
              <a:rPr sz="3200" b="1" spc="795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spc="-10" dirty="0">
                <a:latin typeface="Cambria" panose="02040503050406030204"/>
                <a:cs typeface="Cambria" panose="02040503050406030204"/>
              </a:rPr>
              <a:t>dapat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berkontribusi</a:t>
            </a:r>
            <a:r>
              <a:rPr sz="3200" b="1" spc="670" dirty="0">
                <a:latin typeface="Cambria" panose="02040503050406030204"/>
                <a:cs typeface="Cambria" panose="02040503050406030204"/>
              </a:rPr>
              <a:t>  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pada</a:t>
            </a:r>
            <a:r>
              <a:rPr sz="3200" b="1" spc="670" dirty="0">
                <a:latin typeface="Cambria" panose="02040503050406030204"/>
                <a:cs typeface="Cambria" panose="02040503050406030204"/>
              </a:rPr>
              <a:t>  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penghambatan</a:t>
            </a:r>
            <a:r>
              <a:rPr sz="3200" b="1" spc="675" dirty="0">
                <a:latin typeface="Cambria" panose="02040503050406030204"/>
                <a:cs typeface="Cambria" panose="02040503050406030204"/>
              </a:rPr>
              <a:t>   </a:t>
            </a:r>
            <a:r>
              <a:rPr sz="3200" b="1" spc="-10" dirty="0">
                <a:latin typeface="Cambria" panose="02040503050406030204"/>
                <a:cs typeface="Cambria" panose="02040503050406030204"/>
              </a:rPr>
              <a:t>perkembangan </a:t>
            </a:r>
            <a:r>
              <a:rPr sz="3200" b="1" spc="-20" dirty="0">
                <a:latin typeface="Cambria" panose="02040503050406030204"/>
                <a:cs typeface="Cambria" panose="02040503050406030204"/>
              </a:rPr>
              <a:t>penyakit</a:t>
            </a:r>
            <a:r>
              <a:rPr sz="3200" b="1" spc="-114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bahkan</a:t>
            </a:r>
            <a:r>
              <a:rPr sz="3200" b="1" spc="-110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meringankan</a:t>
            </a:r>
            <a:r>
              <a:rPr sz="3200" b="1" spc="-110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atau</a:t>
            </a:r>
            <a:r>
              <a:rPr sz="3200" b="1" spc="-110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spc="-10" dirty="0">
                <a:latin typeface="Cambria" panose="02040503050406030204"/>
                <a:cs typeface="Cambria" panose="02040503050406030204"/>
              </a:rPr>
              <a:t>menyembuhkan</a:t>
            </a:r>
            <a:endParaRPr sz="3200">
              <a:latin typeface="Cambria" panose="02040503050406030204"/>
              <a:cs typeface="Cambria" panose="02040503050406030204"/>
            </a:endParaRPr>
          </a:p>
          <a:p>
            <a:pPr marL="12700" marR="5715" indent="340995" algn="just">
              <a:lnSpc>
                <a:spcPct val="100000"/>
              </a:lnSpc>
              <a:spcBef>
                <a:spcPts val="1205"/>
              </a:spcBef>
              <a:buFont typeface="Cambria" panose="02040503050406030204"/>
              <a:buChar char="•"/>
              <a:tabLst>
                <a:tab pos="353695" algn="l"/>
              </a:tabLst>
            </a:pPr>
            <a:r>
              <a:rPr sz="3200" b="1" dirty="0">
                <a:latin typeface="Cambria" panose="02040503050406030204"/>
                <a:cs typeface="Cambria" panose="02040503050406030204"/>
              </a:rPr>
              <a:t>Produk</a:t>
            </a:r>
            <a:r>
              <a:rPr sz="3200" b="1" spc="40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lebah</a:t>
            </a:r>
            <a:r>
              <a:rPr sz="3200" b="1" spc="10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adalah</a:t>
            </a:r>
            <a:r>
              <a:rPr sz="3200" b="1" spc="35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obat</a:t>
            </a:r>
            <a:r>
              <a:rPr sz="3200" b="1" spc="50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alami</a:t>
            </a:r>
            <a:r>
              <a:rPr sz="3200" b="1" spc="35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yang</a:t>
            </a:r>
            <a:r>
              <a:rPr sz="3200" b="1" spc="35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sangat</a:t>
            </a:r>
            <a:r>
              <a:rPr sz="3200" b="1" spc="30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baik</a:t>
            </a:r>
            <a:r>
              <a:rPr sz="3200" b="1" spc="40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spc="-10" dirty="0">
                <a:latin typeface="Cambria" panose="02040503050406030204"/>
                <a:cs typeface="Cambria" panose="02040503050406030204"/>
              </a:rPr>
              <a:t>untuk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manusia,</a:t>
            </a:r>
            <a:r>
              <a:rPr sz="3200" b="1" spc="-95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alasan</a:t>
            </a:r>
            <a:r>
              <a:rPr sz="3200" b="1" spc="-75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lain</a:t>
            </a:r>
            <a:r>
              <a:rPr sz="3200" b="1" spc="-80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-</a:t>
            </a:r>
            <a:r>
              <a:rPr sz="3200" b="1" spc="-80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spc="-10" dirty="0">
                <a:latin typeface="Cambria" panose="02040503050406030204"/>
                <a:cs typeface="Cambria" panose="02040503050406030204"/>
              </a:rPr>
              <a:t>kemungkinan</a:t>
            </a:r>
            <a:r>
              <a:rPr sz="3200" b="1" spc="-75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konsumsi</a:t>
            </a:r>
            <a:r>
              <a:rPr sz="3200" b="1" spc="-80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hampir</a:t>
            </a:r>
            <a:r>
              <a:rPr sz="3200" b="1" spc="-65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spc="-25" dirty="0">
                <a:latin typeface="Cambria" panose="02040503050406030204"/>
                <a:cs typeface="Cambria" panose="02040503050406030204"/>
              </a:rPr>
              <a:t>tak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terbatas</a:t>
            </a:r>
            <a:r>
              <a:rPr sz="3200" b="1" spc="315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karena</a:t>
            </a:r>
            <a:r>
              <a:rPr sz="3200" b="1" spc="335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kurangnya</a:t>
            </a:r>
            <a:r>
              <a:rPr sz="3200" b="1" spc="325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ancaman</a:t>
            </a:r>
            <a:r>
              <a:rPr sz="3200" b="1" spc="320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overdosis</a:t>
            </a:r>
            <a:r>
              <a:rPr sz="3200" b="1" spc="315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dirty="0">
                <a:latin typeface="Cambria" panose="02040503050406030204"/>
                <a:cs typeface="Cambria" panose="02040503050406030204"/>
              </a:rPr>
              <a:t>dan</a:t>
            </a:r>
            <a:r>
              <a:rPr sz="3200" b="1" spc="340" dirty="0">
                <a:latin typeface="Cambria" panose="02040503050406030204"/>
                <a:cs typeface="Cambria" panose="02040503050406030204"/>
              </a:rPr>
              <a:t> </a:t>
            </a:r>
            <a:r>
              <a:rPr sz="3200" b="1" spc="-20" dirty="0">
                <a:latin typeface="Cambria" panose="02040503050406030204"/>
                <a:cs typeface="Cambria" panose="02040503050406030204"/>
              </a:rPr>
              <a:t>efek </a:t>
            </a:r>
            <a:r>
              <a:rPr sz="3200" b="1" spc="-10" dirty="0">
                <a:latin typeface="Cambria" panose="02040503050406030204"/>
                <a:cs typeface="Cambria" panose="02040503050406030204"/>
              </a:rPr>
              <a:t>samping.</a:t>
            </a:r>
            <a:endParaRPr sz="3200">
              <a:latin typeface="Cambria" panose="02040503050406030204"/>
              <a:cs typeface="Cambria" panose="0204050305040603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340" y="2333307"/>
            <a:ext cx="11084560" cy="395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795" algn="just">
              <a:lnSpc>
                <a:spcPct val="100000"/>
              </a:lnSpc>
              <a:spcBef>
                <a:spcPts val="100"/>
              </a:spcBef>
            </a:pPr>
            <a:r>
              <a:rPr sz="2800" i="1" dirty="0">
                <a:latin typeface="Candara" panose="020E0502030303020204"/>
                <a:cs typeface="Candara" panose="020E0502030303020204"/>
              </a:rPr>
              <a:t>Dan</a:t>
            </a:r>
            <a:r>
              <a:rPr sz="2800" i="1" spc="180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Tuhanmu</a:t>
            </a:r>
            <a:r>
              <a:rPr sz="2800" i="1" spc="185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mengilhamkan</a:t>
            </a:r>
            <a:r>
              <a:rPr sz="2800" i="1" spc="185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kepada</a:t>
            </a:r>
            <a:r>
              <a:rPr sz="2800" i="1" spc="180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lebah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,</a:t>
            </a:r>
            <a:r>
              <a:rPr sz="2800" i="1" spc="190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"Buatlah</a:t>
            </a:r>
            <a:r>
              <a:rPr sz="2800" i="1" spc="185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i="1" spc="-10" dirty="0">
                <a:latin typeface="Candara" panose="020E0502030303020204"/>
                <a:cs typeface="Candara" panose="020E0502030303020204"/>
              </a:rPr>
              <a:t>sarang-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sarang</a:t>
            </a:r>
            <a:r>
              <a:rPr sz="2800" i="1" spc="180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i="1" spc="-25" dirty="0">
                <a:latin typeface="Candara" panose="020E0502030303020204"/>
                <a:cs typeface="Candara" panose="020E0502030303020204"/>
              </a:rPr>
              <a:t>di </a:t>
            </a:r>
            <a:r>
              <a:rPr sz="2800" b="1" i="1" spc="-20" dirty="0">
                <a:latin typeface="Candara" panose="020E0502030303020204"/>
                <a:cs typeface="Candara" panose="020E0502030303020204"/>
              </a:rPr>
              <a:t>bukit-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bukit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,</a:t>
            </a:r>
            <a:r>
              <a:rPr sz="2800" i="1" spc="114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di</a:t>
            </a:r>
            <a:r>
              <a:rPr sz="2800" i="1" spc="125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b="1" i="1" spc="-10" dirty="0">
                <a:latin typeface="Candara" panose="020E0502030303020204"/>
                <a:cs typeface="Candara" panose="020E0502030303020204"/>
              </a:rPr>
              <a:t>pohon-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pohon</a:t>
            </a:r>
            <a:r>
              <a:rPr sz="2800" b="1" i="1" spc="105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kayu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,</a:t>
            </a:r>
            <a:r>
              <a:rPr sz="2800" i="1" spc="120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dan</a:t>
            </a:r>
            <a:r>
              <a:rPr sz="2800" i="1" spc="120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di</a:t>
            </a:r>
            <a:r>
              <a:rPr sz="2800" i="1" spc="125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b="1" i="1" spc="-20" dirty="0">
                <a:latin typeface="Candara" panose="020E0502030303020204"/>
                <a:cs typeface="Candara" panose="020E0502030303020204"/>
              </a:rPr>
              <a:t>tempat-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tempat</a:t>
            </a:r>
            <a:r>
              <a:rPr sz="2800" b="1" i="1" spc="114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yang</a:t>
            </a:r>
            <a:r>
              <a:rPr sz="2800" b="1" i="1" spc="105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b="1" i="1" spc="-10" dirty="0">
                <a:latin typeface="Candara" panose="020E0502030303020204"/>
                <a:cs typeface="Candara" panose="020E0502030303020204"/>
              </a:rPr>
              <a:t>dibuat manusia,</a:t>
            </a:r>
            <a:endParaRPr sz="2800">
              <a:latin typeface="Candara" panose="020E0502030303020204"/>
              <a:cs typeface="Candara" panose="020E0502030303020204"/>
            </a:endParaRPr>
          </a:p>
          <a:p>
            <a:pPr marL="12700" marR="5080" algn="just">
              <a:lnSpc>
                <a:spcPct val="100000"/>
              </a:lnSpc>
              <a:spcBef>
                <a:spcPts val="675"/>
              </a:spcBef>
            </a:pPr>
            <a:r>
              <a:rPr sz="2800" i="1" dirty="0">
                <a:latin typeface="Candara" panose="020E0502030303020204"/>
                <a:cs typeface="Candara" panose="020E0502030303020204"/>
              </a:rPr>
              <a:t>"kemudian</a:t>
            </a:r>
            <a:r>
              <a:rPr sz="2800" i="1" spc="15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makanlah</a:t>
            </a:r>
            <a:r>
              <a:rPr sz="2800" b="1" i="1" spc="145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dari</a:t>
            </a:r>
            <a:r>
              <a:rPr sz="2800" i="1" spc="16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i="1" spc="-10" dirty="0">
                <a:latin typeface="Candara" panose="020E0502030303020204"/>
                <a:cs typeface="Candara" panose="020E0502030303020204"/>
              </a:rPr>
              <a:t>tiap-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tiap</a:t>
            </a:r>
            <a:r>
              <a:rPr sz="2800" i="1" spc="155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dirty="0">
                <a:latin typeface="Candara" panose="020E0502030303020204"/>
                <a:cs typeface="Candara" panose="020E0502030303020204"/>
              </a:rPr>
              <a:t>(macam)</a:t>
            </a:r>
            <a:r>
              <a:rPr sz="2800" spc="105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i="1" spc="-20" dirty="0">
                <a:latin typeface="Candara" panose="020E0502030303020204"/>
                <a:cs typeface="Candara" panose="020E0502030303020204"/>
              </a:rPr>
              <a:t>buah-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buahan</a:t>
            </a:r>
            <a:r>
              <a:rPr sz="2800" b="1" i="1" spc="145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dan</a:t>
            </a:r>
            <a:r>
              <a:rPr sz="2800" i="1" spc="155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i="1" spc="-10" dirty="0">
                <a:latin typeface="Candara" panose="020E0502030303020204"/>
                <a:cs typeface="Candara" panose="020E0502030303020204"/>
              </a:rPr>
              <a:t>tempuhlah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jalan</a:t>
            </a:r>
            <a:r>
              <a:rPr sz="2800" b="1" i="1" spc="67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Tuhanmu</a:t>
            </a:r>
            <a:r>
              <a:rPr sz="2800" b="1" i="1" spc="66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yang</a:t>
            </a:r>
            <a:r>
              <a:rPr sz="2800" b="1" i="1" spc="68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telah</a:t>
            </a:r>
            <a:r>
              <a:rPr sz="2800" b="1" i="1" spc="66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dimudahkan</a:t>
            </a:r>
            <a:r>
              <a:rPr sz="2800" b="1" i="1" spc="67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dirty="0">
                <a:latin typeface="Candara" panose="020E0502030303020204"/>
                <a:cs typeface="Candara" panose="020E0502030303020204"/>
              </a:rPr>
              <a:t>(bagimu).</a:t>
            </a:r>
            <a:r>
              <a:rPr sz="2800" spc="63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Dari</a:t>
            </a:r>
            <a:r>
              <a:rPr sz="2800" i="1" spc="675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perut</a:t>
            </a:r>
            <a:r>
              <a:rPr sz="2800" i="1" spc="67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lebah</a:t>
            </a:r>
            <a:r>
              <a:rPr sz="2800" i="1" spc="655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i="1" spc="-25" dirty="0">
                <a:latin typeface="Candara" panose="020E0502030303020204"/>
                <a:cs typeface="Candara" panose="020E0502030303020204"/>
              </a:rPr>
              <a:t>itu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keluar</a:t>
            </a:r>
            <a:r>
              <a:rPr sz="2800" i="1" spc="335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minuman</a:t>
            </a:r>
            <a:r>
              <a:rPr sz="2800" b="1" i="1" spc="31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dirty="0">
                <a:latin typeface="Candara" panose="020E0502030303020204"/>
                <a:cs typeface="Candara" panose="020E0502030303020204"/>
              </a:rPr>
              <a:t>(madu)</a:t>
            </a:r>
            <a:r>
              <a:rPr sz="2800" b="1" spc="29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yang</a:t>
            </a:r>
            <a:r>
              <a:rPr sz="2800" b="1" i="1" spc="33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i="1" spc="-20" dirty="0">
                <a:latin typeface="Candara" panose="020E0502030303020204"/>
                <a:cs typeface="Candara" panose="020E0502030303020204"/>
              </a:rPr>
              <a:t>bermacam-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macam</a:t>
            </a:r>
            <a:r>
              <a:rPr sz="2800" b="1" i="1" spc="325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warnanya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,</a:t>
            </a:r>
            <a:r>
              <a:rPr sz="2800" i="1" spc="34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di</a:t>
            </a:r>
            <a:r>
              <a:rPr sz="2800" i="1" spc="345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i="1" spc="-10" dirty="0">
                <a:latin typeface="Candara" panose="020E0502030303020204"/>
                <a:cs typeface="Candara" panose="020E0502030303020204"/>
              </a:rPr>
              <a:t>dalamnya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terdapat</a:t>
            </a:r>
            <a:r>
              <a:rPr sz="2800" i="1" spc="60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obat</a:t>
            </a:r>
            <a:r>
              <a:rPr sz="2800" b="1" i="1" spc="585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yang</a:t>
            </a:r>
            <a:r>
              <a:rPr sz="2800" b="1" i="1" spc="595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menyembuhkan</a:t>
            </a:r>
            <a:r>
              <a:rPr sz="2800" b="1" i="1" spc="59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bagi</a:t>
            </a:r>
            <a:r>
              <a:rPr sz="2800" b="1" i="1" spc="595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b="1" i="1" dirty="0">
                <a:latin typeface="Candara" panose="020E0502030303020204"/>
                <a:cs typeface="Candara" panose="020E0502030303020204"/>
              </a:rPr>
              <a:t>manusia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.</a:t>
            </a:r>
            <a:r>
              <a:rPr sz="2800" i="1" spc="615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Sesungguhnya</a:t>
            </a:r>
            <a:r>
              <a:rPr sz="2800" i="1" spc="61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i="1" spc="-20" dirty="0">
                <a:latin typeface="Candara" panose="020E0502030303020204"/>
                <a:cs typeface="Candara" panose="020E0502030303020204"/>
              </a:rPr>
              <a:t>pada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yang</a:t>
            </a:r>
            <a:r>
              <a:rPr sz="2800" i="1" spc="70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demikian</a:t>
            </a:r>
            <a:r>
              <a:rPr sz="2800" i="1" spc="65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itu</a:t>
            </a:r>
            <a:r>
              <a:rPr sz="2800" i="1" spc="70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i="1" spc="-10" dirty="0">
                <a:latin typeface="Candara" panose="020E0502030303020204"/>
                <a:cs typeface="Candara" panose="020E0502030303020204"/>
              </a:rPr>
              <a:t>benar-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benar</a:t>
            </a:r>
            <a:r>
              <a:rPr sz="2800" i="1" spc="70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terdapat</a:t>
            </a:r>
            <a:r>
              <a:rPr sz="2800" i="1" spc="65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tanda</a:t>
            </a:r>
            <a:r>
              <a:rPr sz="2800" i="1" spc="60" dirty="0">
                <a:latin typeface="Candara" panose="020E0502030303020204"/>
                <a:cs typeface="Candara" panose="020E0502030303020204"/>
              </a:rPr>
              <a:t>  </a:t>
            </a:r>
            <a:r>
              <a:rPr sz="2800" dirty="0">
                <a:latin typeface="Candara" panose="020E0502030303020204"/>
                <a:cs typeface="Candara" panose="020E0502030303020204"/>
              </a:rPr>
              <a:t>(kebesaran</a:t>
            </a:r>
            <a:r>
              <a:rPr sz="2800" spc="68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dirty="0">
                <a:latin typeface="Candara" panose="020E0502030303020204"/>
                <a:cs typeface="Candara" panose="020E0502030303020204"/>
              </a:rPr>
              <a:t>Tuhan)</a:t>
            </a:r>
            <a:r>
              <a:rPr sz="2800" spc="66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i="1" spc="-20" dirty="0">
                <a:latin typeface="Candara" panose="020E0502030303020204"/>
                <a:cs typeface="Candara" panose="020E0502030303020204"/>
              </a:rPr>
              <a:t>bagi </a:t>
            </a:r>
            <a:r>
              <a:rPr sz="2800" i="1" spc="-10" dirty="0">
                <a:latin typeface="Candara" panose="020E0502030303020204"/>
                <a:cs typeface="Candara" panose="020E0502030303020204"/>
              </a:rPr>
              <a:t>orang-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orang</a:t>
            </a:r>
            <a:r>
              <a:rPr sz="2800" i="1" spc="-20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yang</a:t>
            </a:r>
            <a:r>
              <a:rPr sz="2800" i="1" spc="5" dirty="0">
                <a:latin typeface="Candara" panose="020E0502030303020204"/>
                <a:cs typeface="Candara" panose="020E0502030303020204"/>
              </a:rPr>
              <a:t> </a:t>
            </a:r>
            <a:r>
              <a:rPr sz="2800" i="1" dirty="0">
                <a:latin typeface="Candara" panose="020E0502030303020204"/>
                <a:cs typeface="Candara" panose="020E0502030303020204"/>
              </a:rPr>
              <a:t>memikirkan.</a:t>
            </a:r>
            <a:r>
              <a:rPr sz="2800" i="1" spc="185" dirty="0">
                <a:latin typeface="Candara" panose="020E0502030303020204"/>
                <a:cs typeface="Candara" panose="020E0502030303020204"/>
              </a:rPr>
              <a:t> </a:t>
            </a:r>
            <a:r>
              <a:rPr sz="2400" i="1" dirty="0">
                <a:latin typeface="Palatino Linotype" panose="02040502050505030304"/>
                <a:cs typeface="Palatino Linotype" panose="02040502050505030304"/>
              </a:rPr>
              <a:t>(</a:t>
            </a:r>
            <a:r>
              <a:rPr sz="2400" b="1" dirty="0">
                <a:latin typeface="Palatino Linotype" panose="02040502050505030304"/>
                <a:cs typeface="Palatino Linotype" panose="02040502050505030304"/>
              </a:rPr>
              <a:t>QS.</a:t>
            </a:r>
            <a:r>
              <a:rPr sz="2400" b="1" spc="-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b="1" dirty="0">
                <a:latin typeface="Palatino Linotype" panose="02040502050505030304"/>
                <a:cs typeface="Palatino Linotype" panose="02040502050505030304"/>
              </a:rPr>
              <a:t>An</a:t>
            </a:r>
            <a:r>
              <a:rPr sz="2400" b="1" spc="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b="1" dirty="0">
                <a:latin typeface="Palatino Linotype" panose="02040502050505030304"/>
                <a:cs typeface="Palatino Linotype" panose="02040502050505030304"/>
              </a:rPr>
              <a:t>Nahl</a:t>
            </a:r>
            <a:r>
              <a:rPr sz="2400" b="1" spc="-15" dirty="0">
                <a:latin typeface="Palatino Linotype" panose="02040502050505030304"/>
                <a:cs typeface="Palatino Linotype" panose="02040502050505030304"/>
              </a:rPr>
              <a:t> </a:t>
            </a:r>
            <a:r>
              <a:rPr sz="2400" b="1" dirty="0">
                <a:latin typeface="Palatino Linotype" panose="02040502050505030304"/>
                <a:cs typeface="Palatino Linotype" panose="02040502050505030304"/>
              </a:rPr>
              <a:t>[16]:</a:t>
            </a:r>
            <a:r>
              <a:rPr sz="2400" b="1" spc="-10" dirty="0">
                <a:latin typeface="Palatino Linotype" panose="02040502050505030304"/>
                <a:cs typeface="Palatino Linotype" panose="02040502050505030304"/>
              </a:rPr>
              <a:t> 68-</a:t>
            </a:r>
            <a:r>
              <a:rPr sz="2400" b="1" spc="-25" dirty="0">
                <a:latin typeface="Palatino Linotype" panose="02040502050505030304"/>
                <a:cs typeface="Palatino Linotype" panose="02040502050505030304"/>
              </a:rPr>
              <a:t>69)</a:t>
            </a:r>
            <a:endParaRPr sz="2400">
              <a:latin typeface="Palatino Linotype" panose="02040502050505030304"/>
              <a:cs typeface="Palatino Linotype" panose="020405020505050303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51357" y="831469"/>
            <a:ext cx="10689336" cy="137883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88340" y="205803"/>
            <a:ext cx="107359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45" dirty="0">
                <a:latin typeface="Arial" panose="020B0604020202020204"/>
                <a:cs typeface="Arial" panose="020B0604020202020204"/>
              </a:rPr>
              <a:t>Al-</a:t>
            </a:r>
            <a:r>
              <a:rPr sz="2800" b="1" dirty="0">
                <a:latin typeface="Arial" panose="020B0604020202020204"/>
                <a:cs typeface="Arial" panose="020B0604020202020204"/>
              </a:rPr>
              <a:t>Qur'an</a:t>
            </a:r>
            <a:r>
              <a:rPr sz="2800" b="1" spc="15" dirty="0"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dengan</a:t>
            </a:r>
            <a:r>
              <a:rPr sz="2800" b="1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jelas</a:t>
            </a:r>
            <a:r>
              <a:rPr sz="2800" b="1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menunjukkan</a:t>
            </a:r>
            <a:r>
              <a:rPr sz="2800" b="1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aktivitas</a:t>
            </a:r>
            <a:r>
              <a:rPr sz="28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nilai</a:t>
            </a:r>
            <a:r>
              <a:rPr sz="2800" b="1" spc="-105" dirty="0">
                <a:latin typeface="Arial" panose="020B0604020202020204"/>
                <a:cs typeface="Arial" panose="020B0604020202020204"/>
              </a:rPr>
              <a:t> </a:t>
            </a:r>
            <a:r>
              <a:rPr sz="2800" b="1" dirty="0">
                <a:latin typeface="Arial" panose="020B0604020202020204"/>
                <a:cs typeface="Arial" panose="020B0604020202020204"/>
              </a:rPr>
              <a:t>terapi</a:t>
            </a:r>
            <a:r>
              <a:rPr sz="2800" b="1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2800" b="1" spc="-20" dirty="0">
                <a:latin typeface="Arial" panose="020B0604020202020204"/>
                <a:cs typeface="Arial" panose="020B0604020202020204"/>
              </a:rPr>
              <a:t>madu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2072" rIns="0" bIns="0" rtlCol="0">
            <a:spAutoFit/>
          </a:bodyPr>
          <a:lstStyle/>
          <a:p>
            <a:pPr marL="1016635">
              <a:lnSpc>
                <a:spcPct val="100000"/>
              </a:lnSpc>
              <a:spcBef>
                <a:spcPts val="100"/>
              </a:spcBef>
            </a:pPr>
            <a:r>
              <a:rPr dirty="0"/>
              <a:t>Thank</a:t>
            </a:r>
            <a:r>
              <a:rPr spc="5" dirty="0"/>
              <a:t> </a:t>
            </a:r>
            <a:r>
              <a:rPr spc="-25" dirty="0"/>
              <a:t>you</a:t>
            </a:r>
            <a:endParaRPr spc="-25" dirty="0"/>
          </a:p>
        </p:txBody>
      </p:sp>
      <p:grpSp>
        <p:nvGrpSpPr>
          <p:cNvPr id="3" name="object 3"/>
          <p:cNvGrpSpPr/>
          <p:nvPr/>
        </p:nvGrpSpPr>
        <p:grpSpPr>
          <a:xfrm>
            <a:off x="2313685" y="2278379"/>
            <a:ext cx="7893050" cy="1671320"/>
            <a:chOff x="2313685" y="2278379"/>
            <a:chExt cx="7893050" cy="1671320"/>
          </a:xfrm>
        </p:grpSpPr>
        <p:sp>
          <p:nvSpPr>
            <p:cNvPr id="4" name="object 4"/>
            <p:cNvSpPr/>
            <p:nvPr/>
          </p:nvSpPr>
          <p:spPr>
            <a:xfrm>
              <a:off x="2316860" y="2411094"/>
              <a:ext cx="7886700" cy="1343025"/>
            </a:xfrm>
            <a:custGeom>
              <a:avLst/>
              <a:gdLst/>
              <a:ahLst/>
              <a:cxnLst/>
              <a:rect l="l" t="t" r="r" b="b"/>
              <a:pathLst>
                <a:path w="7886700" h="1343025">
                  <a:moveTo>
                    <a:pt x="7886700" y="0"/>
                  </a:moveTo>
                  <a:lnTo>
                    <a:pt x="223900" y="0"/>
                  </a:lnTo>
                  <a:lnTo>
                    <a:pt x="178765" y="4547"/>
                  </a:lnTo>
                  <a:lnTo>
                    <a:pt x="136731" y="17589"/>
                  </a:lnTo>
                  <a:lnTo>
                    <a:pt x="98697" y="38227"/>
                  </a:lnTo>
                  <a:lnTo>
                    <a:pt x="65563" y="65563"/>
                  </a:lnTo>
                  <a:lnTo>
                    <a:pt x="38227" y="98697"/>
                  </a:lnTo>
                  <a:lnTo>
                    <a:pt x="17589" y="136731"/>
                  </a:lnTo>
                  <a:lnTo>
                    <a:pt x="4547" y="178765"/>
                  </a:lnTo>
                  <a:lnTo>
                    <a:pt x="0" y="223900"/>
                  </a:lnTo>
                  <a:lnTo>
                    <a:pt x="0" y="1343024"/>
                  </a:lnTo>
                  <a:lnTo>
                    <a:pt x="7662925" y="1343024"/>
                  </a:lnTo>
                  <a:lnTo>
                    <a:pt x="7708019" y="1338477"/>
                  </a:lnTo>
                  <a:lnTo>
                    <a:pt x="7750022" y="1325435"/>
                  </a:lnTo>
                  <a:lnTo>
                    <a:pt x="7788033" y="1304797"/>
                  </a:lnTo>
                  <a:lnTo>
                    <a:pt x="7821152" y="1277461"/>
                  </a:lnTo>
                  <a:lnTo>
                    <a:pt x="7848478" y="1244327"/>
                  </a:lnTo>
                  <a:lnTo>
                    <a:pt x="7869112" y="1206293"/>
                  </a:lnTo>
                  <a:lnTo>
                    <a:pt x="7882153" y="1164259"/>
                  </a:lnTo>
                  <a:lnTo>
                    <a:pt x="7886700" y="1119124"/>
                  </a:lnTo>
                  <a:lnTo>
                    <a:pt x="7886700" y="0"/>
                  </a:lnTo>
                  <a:close/>
                </a:path>
              </a:pathLst>
            </a:custGeom>
            <a:solidFill>
              <a:srgbClr val="D9E7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316860" y="2411094"/>
              <a:ext cx="7886700" cy="1343025"/>
            </a:xfrm>
            <a:custGeom>
              <a:avLst/>
              <a:gdLst/>
              <a:ahLst/>
              <a:cxnLst/>
              <a:rect l="l" t="t" r="r" b="b"/>
              <a:pathLst>
                <a:path w="7886700" h="1343025">
                  <a:moveTo>
                    <a:pt x="223900" y="0"/>
                  </a:moveTo>
                  <a:lnTo>
                    <a:pt x="7886700" y="0"/>
                  </a:lnTo>
                  <a:lnTo>
                    <a:pt x="7886700" y="1119124"/>
                  </a:lnTo>
                  <a:lnTo>
                    <a:pt x="7882153" y="1164259"/>
                  </a:lnTo>
                  <a:lnTo>
                    <a:pt x="7869112" y="1206293"/>
                  </a:lnTo>
                  <a:lnTo>
                    <a:pt x="7848478" y="1244327"/>
                  </a:lnTo>
                  <a:lnTo>
                    <a:pt x="7821152" y="1277461"/>
                  </a:lnTo>
                  <a:lnTo>
                    <a:pt x="7788033" y="1304797"/>
                  </a:lnTo>
                  <a:lnTo>
                    <a:pt x="7750022" y="1325435"/>
                  </a:lnTo>
                  <a:lnTo>
                    <a:pt x="7708019" y="1338477"/>
                  </a:lnTo>
                  <a:lnTo>
                    <a:pt x="7662925" y="1343024"/>
                  </a:lnTo>
                  <a:lnTo>
                    <a:pt x="0" y="1343024"/>
                  </a:lnTo>
                  <a:lnTo>
                    <a:pt x="0" y="223900"/>
                  </a:lnTo>
                  <a:lnTo>
                    <a:pt x="4547" y="178765"/>
                  </a:lnTo>
                  <a:lnTo>
                    <a:pt x="17589" y="136731"/>
                  </a:lnTo>
                  <a:lnTo>
                    <a:pt x="38227" y="98697"/>
                  </a:lnTo>
                  <a:lnTo>
                    <a:pt x="65563" y="65563"/>
                  </a:lnTo>
                  <a:lnTo>
                    <a:pt x="98697" y="38227"/>
                  </a:lnTo>
                  <a:lnTo>
                    <a:pt x="136731" y="17589"/>
                  </a:lnTo>
                  <a:lnTo>
                    <a:pt x="178765" y="4547"/>
                  </a:lnTo>
                  <a:lnTo>
                    <a:pt x="223900" y="0"/>
                  </a:lnTo>
                  <a:close/>
                </a:path>
              </a:pathLst>
            </a:custGeom>
            <a:ln w="635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3548379" y="2278379"/>
              <a:ext cx="3324860" cy="16713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0759" y="2278379"/>
              <a:ext cx="2890519" cy="16713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63745" y="2737484"/>
              <a:ext cx="2309241" cy="53708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85711" y="2737484"/>
              <a:ext cx="1875662" cy="53708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1282426" y="6275704"/>
            <a:ext cx="223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Arial MT"/>
                <a:cs typeface="Arial MT"/>
              </a:rPr>
              <a:t>19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38396" y="4016031"/>
            <a:ext cx="1986279" cy="17479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ata Pie Charts">
  <a:themeElements>
    <a:clrScheme name="Data Pie Chart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Data Pie Chart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Data Pie Char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7723</Words>
  <Application>WPS Presentation</Application>
  <PresentationFormat>Widescreen</PresentationFormat>
  <Paragraphs>407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SimSun</vt:lpstr>
      <vt:lpstr>Wingdings</vt:lpstr>
      <vt:lpstr>Cambria</vt:lpstr>
      <vt:lpstr>Arial</vt:lpstr>
      <vt:lpstr>Calibri</vt:lpstr>
      <vt:lpstr>Arial MT</vt:lpstr>
      <vt:lpstr>Palatino Linotype</vt:lpstr>
      <vt:lpstr>Times New Roman</vt:lpstr>
      <vt:lpstr>Wingdings</vt:lpstr>
      <vt:lpstr>Candara</vt:lpstr>
      <vt:lpstr>Microsoft YaHei</vt:lpstr>
      <vt:lpstr>Arial Unicode MS</vt:lpstr>
      <vt:lpstr>Data Pie Charts</vt:lpstr>
      <vt:lpstr>Oleh :Niken Pujirahayu, S. Hut., MP., Ph. D.</vt:lpstr>
      <vt:lpstr>PowerPoint 演示文稿</vt:lpstr>
      <vt:lpstr>-	Bukti dari lukisan Zaman Batu menunjukkan pengobatan penyakit dengan produk lebah seperti madu berasal dari 8000 tahun yang lalu.</vt:lpstr>
      <vt:lpstr>PowerPoint 演示文稿</vt:lpstr>
      <vt:lpstr>Madu</vt:lpstr>
      <vt:lpstr>(Cianciosi et al, 2018)</vt:lpstr>
      <vt:lpstr>Komposisi Pollen dan Roti lebah (Bee bread)</vt:lpstr>
      <vt:lpstr>PowerPoint 演示文稿</vt:lpstr>
      <vt:lpstr>Royal  jelly  adalah  salah  satu  produk  paling penting dari koloni lebah sebagai nutrisi tinggi, fungsional, dan aktifitas biologis penting.</vt:lpstr>
      <vt:lpstr>Propolis adalah campuran lilin lebah dan  resin  yang  dikumpulkan  oleh lebah madu dari tunas, daun, batang dan eksudat pucuk</vt:lpstr>
      <vt:lpstr>fenolik, dan esternya), terpenoid, dan asam amino.</vt:lpstr>
      <vt:lpstr>Sampel propolis</vt:lpstr>
      <vt:lpstr>PowerPoint 演示文稿</vt:lpstr>
      <vt:lpstr>PowerPoint 演示文稿</vt:lpstr>
      <vt:lpstr>Biological Activity of T. sapiens Bee Propolis asal Sulawesi Tenggara</vt:lpstr>
      <vt:lpstr>Table 5. aktivitas penghambatana α-Glucosidase Compound terisolasi dari propolis T.sapiens</vt:lpstr>
      <vt:lpstr>PowerPoint 演示文稿</vt:lpstr>
      <vt:lpstr>PowerPoint 演示文稿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Produk-Produk Lebah,  Obat tradisional dalam Pengobatan Modern</dc:title>
  <dc:creator>Niken Pujirahayu</dc:creator>
  <cp:lastModifiedBy>Suwondo khan bin Ramin bin Warij</cp:lastModifiedBy>
  <cp:revision>5</cp:revision>
  <dcterms:created xsi:type="dcterms:W3CDTF">2023-12-08T11:59:00Z</dcterms:created>
  <dcterms:modified xsi:type="dcterms:W3CDTF">2024-11-15T09:53:54Z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2021-04-02T00:00:00Z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2023-12-09T00:00:00Z</vt:filetime>
  </property>
  <property fmtid="{D5CDD505-2E9C-101B-9397-08002B2CF9AE}" pid="5" name="Producer">
    <vt:lpwstr>Microsoft® PowerPoint® 2010</vt:lpwstr>
  </property>
  <property fmtid="{D5CDD505-2E9C-101B-9397-08002B2CF9AE}" pid="6" name="ICV">
    <vt:lpwstr>BD65BF7BD3334C959772290C911F423A_12</vt:lpwstr>
  </property>
  <property fmtid="{D5CDD505-2E9C-101B-9397-08002B2CF9AE}" pid="7" name="KSOProductBuildVer">
    <vt:lpwstr>1033-12.2.0.18911</vt:lpwstr>
  </property>
</Properties>
</file>